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handoutMasterIdLst>
    <p:handoutMasterId r:id="rId28"/>
  </p:handoutMasterIdLst>
  <p:sldIdLst>
    <p:sldId id="256" r:id="rId2"/>
    <p:sldId id="267" r:id="rId3"/>
    <p:sldId id="274" r:id="rId4"/>
    <p:sldId id="257" r:id="rId5"/>
    <p:sldId id="259" r:id="rId6"/>
    <p:sldId id="258" r:id="rId7"/>
    <p:sldId id="280" r:id="rId8"/>
    <p:sldId id="301" r:id="rId9"/>
    <p:sldId id="304" r:id="rId10"/>
    <p:sldId id="305" r:id="rId11"/>
    <p:sldId id="306" r:id="rId12"/>
    <p:sldId id="307" r:id="rId13"/>
    <p:sldId id="260" r:id="rId14"/>
    <p:sldId id="302" r:id="rId15"/>
    <p:sldId id="303" r:id="rId16"/>
    <p:sldId id="261" r:id="rId17"/>
    <p:sldId id="262" r:id="rId18"/>
    <p:sldId id="308" r:id="rId19"/>
    <p:sldId id="292" r:id="rId20"/>
    <p:sldId id="264" r:id="rId21"/>
    <p:sldId id="309" r:id="rId22"/>
    <p:sldId id="277" r:id="rId23"/>
    <p:sldId id="266" r:id="rId24"/>
    <p:sldId id="310"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CE430F-136B-48FF-BFC2-44CA0D01F9AC}" type="datetimeFigureOut">
              <a:rPr lang="en-US" smtClean="0"/>
              <a:t>2/8/2021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8A9F90-E2CE-441D-9E39-3A86EF33F96D}" type="slidenum">
              <a:rPr lang="en-US" smtClean="0"/>
              <a:t>‹#›</a:t>
            </a:fld>
            <a:endParaRPr lang="en-US" dirty="0"/>
          </a:p>
        </p:txBody>
      </p:sp>
    </p:spTree>
    <p:extLst>
      <p:ext uri="{BB962C8B-B14F-4D97-AF65-F5344CB8AC3E}">
        <p14:creationId xmlns:p14="http://schemas.microsoft.com/office/powerpoint/2010/main" val="1101311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E460B-C197-4690-9441-3E7C14485E58}" type="datetimeFigureOut">
              <a:rPr lang="en-US" smtClean="0"/>
              <a:t>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74C19-1F6C-4116-9B1B-C08A31743D6B}" type="slidenum">
              <a:rPr lang="en-US" smtClean="0"/>
              <a:t>‹#›</a:t>
            </a:fld>
            <a:endParaRPr lang="en-US" dirty="0"/>
          </a:p>
        </p:txBody>
      </p:sp>
    </p:spTree>
    <p:extLst>
      <p:ext uri="{BB962C8B-B14F-4D97-AF65-F5344CB8AC3E}">
        <p14:creationId xmlns:p14="http://schemas.microsoft.com/office/powerpoint/2010/main" val="350245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74C19-1F6C-4116-9B1B-C08A31743D6B}" type="slidenum">
              <a:rPr lang="en-US" smtClean="0"/>
              <a:t>1</a:t>
            </a:fld>
            <a:endParaRPr lang="en-US" dirty="0"/>
          </a:p>
        </p:txBody>
      </p:sp>
    </p:spTree>
    <p:extLst>
      <p:ext uri="{BB962C8B-B14F-4D97-AF65-F5344CB8AC3E}">
        <p14:creationId xmlns:p14="http://schemas.microsoft.com/office/powerpoint/2010/main" val="156130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74C19-1F6C-4116-9B1B-C08A31743D6B}" type="slidenum">
              <a:rPr lang="en-US" smtClean="0"/>
              <a:t>17</a:t>
            </a:fld>
            <a:endParaRPr lang="en-US" dirty="0"/>
          </a:p>
        </p:txBody>
      </p:sp>
    </p:spTree>
    <p:extLst>
      <p:ext uri="{BB962C8B-B14F-4D97-AF65-F5344CB8AC3E}">
        <p14:creationId xmlns:p14="http://schemas.microsoft.com/office/powerpoint/2010/main" val="290196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74C19-1F6C-4116-9B1B-C08A31743D6B}" type="slidenum">
              <a:rPr lang="en-US" smtClean="0"/>
              <a:t>20</a:t>
            </a:fld>
            <a:endParaRPr lang="en-US" dirty="0"/>
          </a:p>
        </p:txBody>
      </p:sp>
    </p:spTree>
    <p:extLst>
      <p:ext uri="{BB962C8B-B14F-4D97-AF65-F5344CB8AC3E}">
        <p14:creationId xmlns:p14="http://schemas.microsoft.com/office/powerpoint/2010/main" val="1371910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6B4390F5-50F9-41DC-9FA9-D0F3D5560389}" type="datetime1">
              <a:rPr lang="en-US" smtClean="0"/>
              <a:t>2/8/2021</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FB4F514-D924-44EF-B8F5-74D92B6F6A71}"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9D1BD-03B5-4FEB-835E-8A2BFB7747AC}"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4F514-D924-44EF-B8F5-74D92B6F6A7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787D27-844C-46A9-9A73-084CB020A46D}"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4F514-D924-44EF-B8F5-74D92B6F6A7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B37946-0859-4BD8-8565-7DD5999E9CF8}"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4F514-D924-44EF-B8F5-74D92B6F6A7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154247-A43C-4BA2-8A4A-5C20D9328FDC}" type="datetime1">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4F514-D924-44EF-B8F5-74D92B6F6A71}"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D5AED5-8315-4663-838E-5FF9CFA38108}"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B4F514-D924-44EF-B8F5-74D92B6F6A7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CA3FA8-B038-4C7E-B421-B79AEF080834}" type="datetime1">
              <a:rPr lang="en-US" smtClean="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B4F514-D924-44EF-B8F5-74D92B6F6A7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56DFC9-FACE-4369-8AB3-7C74DB980F3F}" type="datetime1">
              <a:rPr lang="en-US" smtClean="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B4F514-D924-44EF-B8F5-74D92B6F6A7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974A5744-FD37-4654-92E5-9A23EEB31D79}" type="datetime1">
              <a:rPr lang="en-US" smtClean="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B4F514-D924-44EF-B8F5-74D92B6F6A71}"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097621-BD9F-4453-B1C5-C5F2F31AC84D}"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B4F514-D924-44EF-B8F5-74D92B6F6A7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0121EFC-35E0-48EF-B06B-1EB1A2C1D4FC}" type="datetime1">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B4F514-D924-44EF-B8F5-74D92B6F6A71}"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4E5E524-29D8-45F4-A745-7B8CF713C2A9}" type="datetime1">
              <a:rPr lang="en-US" smtClean="0"/>
              <a:t>2/8/2021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FB4F514-D924-44EF-B8F5-74D92B6F6A71}"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p:sndAc>
          <p:stSnd>
            <p:snd r:embed="rId13" name="click.wav"/>
          </p:stSnd>
        </p:sndAc>
      </p:transition>
    </mc:Choice>
    <mc:Fallback xmlns="">
      <p:transition>
        <p:sndAc>
          <p:stSnd>
            <p:snd r:embed="rId14" name="click.wav"/>
          </p:stSnd>
        </p:sndAc>
      </p:transition>
    </mc:Fallback>
  </mc:AlternateConten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vimeo.com/9390479" TargetMode="Externa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F8DiZbCu3TM"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hyperlink" Target="http://www.perkinselearning.org/"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nationaldb.org/" TargetMode="External"/><Relationship Id="rId5" Type="http://schemas.openxmlformats.org/officeDocument/2006/relationships/hyperlink" Target="http://www.afb.org/default.aspx" TargetMode="External"/><Relationship Id="rId4" Type="http://schemas.openxmlformats.org/officeDocument/2006/relationships/hyperlink" Target="http://www.hknc.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adb.org/"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hyperlink" Target="http://nfadb.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gif"/><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3297702"/>
          </a:xfrm>
        </p:spPr>
        <p:txBody>
          <a:bodyPr>
            <a:normAutofit/>
          </a:bodyPr>
          <a:lstStyle/>
          <a:p>
            <a:pPr algn="ctr"/>
            <a:r>
              <a:rPr lang="en-US" sz="4000" dirty="0" smtClean="0">
                <a:solidFill>
                  <a:schemeClr val="tx1"/>
                </a:solidFill>
                <a:latin typeface="Arial" panose="020B0604020202020204" pitchFamily="34" charset="0"/>
                <a:cs typeface="Arial" panose="020B0604020202020204" pitchFamily="34" charset="0"/>
              </a:rPr>
              <a:t>Communication for Children who are Deaf- blind:  An Overview of the Early Years</a:t>
            </a:r>
            <a:endParaRPr lang="en-US" sz="40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1</a:t>
            </a:fld>
            <a:endParaRPr lang="en-US" dirty="0">
              <a:solidFill>
                <a:srgbClr val="FFC0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629901"/>
      </p:ext>
    </p:extLst>
  </p:cSld>
  <p:clrMapOvr>
    <a:masterClrMapping/>
  </p:clrMapOvr>
  <mc:AlternateContent xmlns:mc="http://schemas.openxmlformats.org/markup-compatibility/2006" xmlns:p14="http://schemas.microsoft.com/office/powerpoint/2010/main">
    <mc:Choice Requires="p14">
      <p:transition p14:dur="0">
        <p:sndAc>
          <p:stSnd>
            <p:snd r:embed="rId3"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C000"/>
                </a:solidFill>
              </a:rPr>
              <a:t>Communication Facilitation</a:t>
            </a:r>
            <a:endParaRPr lang="en-US" dirty="0">
              <a:solidFill>
                <a:srgbClr val="FFC000"/>
              </a:solidFill>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Each child who is deaf-blind should be provided a communication facilitator (certified interpreter, trained intervener, teacher assistant, </a:t>
            </a:r>
            <a:r>
              <a:rPr lang="en-US" dirty="0" smtClean="0">
                <a:latin typeface="Arial" panose="020B0604020202020204" pitchFamily="34" charset="0"/>
                <a:cs typeface="Arial" panose="020B0604020202020204" pitchFamily="34" charset="0"/>
              </a:rPr>
              <a:t>etc.). </a:t>
            </a:r>
          </a:p>
          <a:p>
            <a:endParaRPr lang="en-US" dirty="0" smtClean="0"/>
          </a:p>
          <a:p>
            <a:endParaRPr lang="en-US" dirty="0"/>
          </a:p>
          <a:p>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10</a:t>
            </a:fld>
            <a:endParaRPr lang="en-US" dirty="0">
              <a:solidFill>
                <a:srgbClr val="FFC000"/>
              </a:solidFill>
            </a:endParaRPr>
          </a:p>
        </p:txBody>
      </p:sp>
      <p:pic>
        <p:nvPicPr>
          <p:cNvPr id="1026" name="Picture 2" descr="This is an example of communication facilitator providing information to the deaf-blind child about his surroundings." title="Communication facilit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3505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950754"/>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C000"/>
                </a:solidFill>
              </a:rPr>
              <a:t>Training Sessions</a:t>
            </a:r>
            <a:endParaRPr lang="en-US" dirty="0">
              <a:solidFill>
                <a:srgbClr val="FFC000"/>
              </a:solidFill>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Training should be provided to ensure that a variety of people are able to communicate with the child. </a:t>
            </a:r>
            <a:endParaRPr lang="en-US" dirty="0" smtClean="0">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11</a:t>
            </a:fld>
            <a:endParaRPr lang="en-US" dirty="0">
              <a:solidFill>
                <a:srgbClr val="FFC000"/>
              </a:solidFill>
            </a:endParaRPr>
          </a:p>
        </p:txBody>
      </p:sp>
      <p:pic>
        <p:nvPicPr>
          <p:cNvPr id="2050" name="Picture 2" descr="This pictures shows a variety of people being trained to communicate with deaf-blind children." title="Training S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41376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604499"/>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rgbClr val="FFC000"/>
                </a:solidFill>
              </a:rPr>
              <a:t>Response Time</a:t>
            </a:r>
            <a:endParaRPr lang="en-US" dirty="0">
              <a:solidFill>
                <a:srgbClr val="FFC000"/>
              </a:solidFill>
            </a:endParaRPr>
          </a:p>
        </p:txBody>
      </p:sp>
      <p:sp>
        <p:nvSpPr>
          <p:cNvPr id="3" name="Content Placeholder 2"/>
          <p:cNvSpPr>
            <a:spLocks noGrp="1"/>
          </p:cNvSpPr>
          <p:nvPr>
            <p:ph idx="1"/>
          </p:nvPr>
        </p:nvSpPr>
        <p:spPr/>
        <p:txBody>
          <a:bodyPr/>
          <a:lstStyle/>
          <a:p>
            <a:endParaRPr lang="en-US" dirty="0" smtClean="0"/>
          </a:p>
          <a:p>
            <a:r>
              <a:rPr lang="en-US" dirty="0" smtClean="0"/>
              <a:t>Children and adults who are deaf-blind should be given the right to communicate and be "listened to" with adequate time to respond.</a:t>
            </a:r>
          </a:p>
          <a:p>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pPr/>
              <a:t>12</a:t>
            </a:fld>
            <a:endParaRPr lang="en-US" dirty="0"/>
          </a:p>
        </p:txBody>
      </p:sp>
    </p:spTree>
    <p:extLst>
      <p:ext uri="{BB962C8B-B14F-4D97-AF65-F5344CB8AC3E}">
        <p14:creationId xmlns:p14="http://schemas.microsoft.com/office/powerpoint/2010/main" val="635628200"/>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FFC000"/>
                </a:solidFill>
                <a:latin typeface="Arial" panose="020B0604020202020204" pitchFamily="34" charset="0"/>
                <a:cs typeface="Arial" panose="020B0604020202020204" pitchFamily="34" charset="0"/>
              </a:rPr>
              <a:t>W</a:t>
            </a:r>
            <a:r>
              <a:rPr lang="en-US" sz="3200" dirty="0" smtClean="0">
                <a:solidFill>
                  <a:srgbClr val="FFC000"/>
                </a:solidFill>
                <a:latin typeface="Arial" panose="020B0604020202020204" pitchFamily="34" charset="0"/>
                <a:cs typeface="Arial" panose="020B0604020202020204" pitchFamily="34" charset="0"/>
              </a:rPr>
              <a:t>ays to Develop Effective Communication</a:t>
            </a:r>
            <a:endParaRPr lang="en-US" sz="3200"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b="1" dirty="0" smtClean="0">
                <a:latin typeface="Arial" panose="020B0604020202020204" pitchFamily="34" charset="0"/>
                <a:cs typeface="Arial" panose="020B0604020202020204" pitchFamily="34" charset="0"/>
              </a:rPr>
              <a:t>Touch</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beginning of communication and the starting point for shaping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child's learning and </a:t>
            </a:r>
            <a:r>
              <a:rPr lang="en-US" sz="2400" dirty="0" smtClean="0">
                <a:latin typeface="Arial" panose="020B0604020202020204" pitchFamily="34" charset="0"/>
                <a:cs typeface="Arial" panose="020B0604020202020204" pitchFamily="34" charset="0"/>
              </a:rPr>
              <a:t>development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as well as promoting an intimate bonding experience for you both.</a:t>
            </a:r>
          </a:p>
          <a:p>
            <a:pPr marL="82296" indent="0">
              <a:buNone/>
            </a:pPr>
            <a:endParaRPr lang="en-US" sz="2400" dirty="0" smtClean="0"/>
          </a:p>
          <a:p>
            <a:endParaRPr lang="en-US" sz="2000" dirty="0" smtClean="0"/>
          </a:p>
          <a:p>
            <a:pPr marL="82296" indent="0">
              <a:buNone/>
            </a:pPr>
            <a:endParaRPr lang="en-US" sz="2400" dirty="0" smtClean="0"/>
          </a:p>
          <a:p>
            <a:pPr marL="82296" indent="0">
              <a:buNone/>
            </a:pPr>
            <a:endParaRPr lang="en-US" sz="2400" dirty="0"/>
          </a:p>
          <a:p>
            <a:endParaRPr lang="en-US" sz="2400" dirty="0"/>
          </a:p>
        </p:txBody>
      </p:sp>
      <p:pic>
        <p:nvPicPr>
          <p:cNvPr id="3074" name="Picture 2" descr="This is one of the very important ways to effectively communicate with a deaf-blind baby." title="Tou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24200"/>
            <a:ext cx="3276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13</a:t>
            </a:fld>
            <a:endParaRPr lang="en-US" dirty="0">
              <a:solidFill>
                <a:srgbClr val="FFC000"/>
              </a:solidFill>
            </a:endParaRPr>
          </a:p>
        </p:txBody>
      </p:sp>
    </p:spTree>
    <p:extLst>
      <p:ext uri="{BB962C8B-B14F-4D97-AF65-F5344CB8AC3E}">
        <p14:creationId xmlns:p14="http://schemas.microsoft.com/office/powerpoint/2010/main" val="52968434"/>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7498080" cy="1020762"/>
          </a:xfrm>
        </p:spPr>
        <p:txBody>
          <a:bodyPr>
            <a:normAutofit/>
          </a:bodyPr>
          <a:lstStyle/>
          <a:p>
            <a:pPr algn="ctr"/>
            <a:r>
              <a:rPr lang="en-US" sz="3600" dirty="0" smtClean="0">
                <a:solidFill>
                  <a:srgbClr val="FFC000"/>
                </a:solidFill>
              </a:rPr>
              <a:t>Behaviors</a:t>
            </a:r>
            <a:endParaRPr lang="en-US" sz="3600" dirty="0">
              <a:solidFill>
                <a:srgbClr val="FFC000"/>
              </a:solidFill>
            </a:endParaRPr>
          </a:p>
        </p:txBody>
      </p:sp>
      <p:sp>
        <p:nvSpPr>
          <p:cNvPr id="3" name="Content Placeholder 2"/>
          <p:cNvSpPr>
            <a:spLocks noGrp="1"/>
          </p:cNvSpPr>
          <p:nvPr>
            <p:ph idx="1"/>
          </p:nvPr>
        </p:nvSpPr>
        <p:spPr>
          <a:xfrm>
            <a:off x="1435608" y="1447800"/>
            <a:ext cx="7498080" cy="5105400"/>
          </a:xfrm>
        </p:spPr>
        <p:txBody>
          <a:bodyPr/>
          <a:lstStyle/>
          <a:p>
            <a:r>
              <a:rPr lang="en-US" sz="2400" b="1" dirty="0" smtClean="0">
                <a:latin typeface="Arial" panose="020B0604020202020204" pitchFamily="34" charset="0"/>
                <a:cs typeface="Arial" panose="020B0604020202020204" pitchFamily="34" charset="0"/>
              </a:rPr>
              <a:t>Behaviors-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can be physical movements, sounds, facial expressions, eye gaze that communicate a physical state (e.g., comfort, hunger, sleepy). </a:t>
            </a:r>
            <a:r>
              <a:rPr lang="en-US" sz="2400" dirty="0" smtClean="0">
                <a:latin typeface="Arial" panose="020B0604020202020204" pitchFamily="34" charset="0"/>
                <a:cs typeface="Arial" panose="020B0604020202020204" pitchFamily="34" charset="0"/>
              </a:rPr>
              <a:t>Care-givers and professionals </a:t>
            </a:r>
            <a:r>
              <a:rPr lang="en-US" sz="2400" dirty="0">
                <a:latin typeface="Arial" panose="020B0604020202020204" pitchFamily="34" charset="0"/>
                <a:cs typeface="Arial" panose="020B0604020202020204" pitchFamily="34" charset="0"/>
              </a:rPr>
              <a:t>use these behaviors to respond to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child's needs forming the beginnings of communication</a:t>
            </a:r>
            <a:r>
              <a:rPr lang="en-US" sz="2400" dirty="0" smtClean="0">
                <a:latin typeface="Arial" panose="020B0604020202020204" pitchFamily="34" charset="0"/>
                <a:cs typeface="Arial" panose="020B0604020202020204" pitchFamily="34" charset="0"/>
              </a:rPr>
              <a:t>.</a:t>
            </a:r>
          </a:p>
          <a:p>
            <a:endParaRPr lang="en-US" sz="2400" dirty="0"/>
          </a:p>
          <a:p>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14</a:t>
            </a:fld>
            <a:endParaRPr lang="en-US" dirty="0">
              <a:solidFill>
                <a:srgbClr val="FFC000"/>
              </a:solidFill>
            </a:endParaRPr>
          </a:p>
        </p:txBody>
      </p:sp>
      <p:pic>
        <p:nvPicPr>
          <p:cNvPr id="5" name="Picture 4" descr="Various expressions used to communicate wants and needs." title="Behavi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733800"/>
            <a:ext cx="5181600" cy="2819400"/>
          </a:xfrm>
          <a:prstGeom prst="rect">
            <a:avLst/>
          </a:prstGeom>
        </p:spPr>
      </p:pic>
    </p:spTree>
    <p:extLst>
      <p:ext uri="{BB962C8B-B14F-4D97-AF65-F5344CB8AC3E}">
        <p14:creationId xmlns:p14="http://schemas.microsoft.com/office/powerpoint/2010/main" val="3564885369"/>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C000"/>
                </a:solidFill>
              </a:rPr>
              <a:t>Pre-Symbolic </a:t>
            </a:r>
            <a:endParaRPr lang="en-US" dirty="0">
              <a:solidFill>
                <a:srgbClr val="FFC000"/>
              </a:solidFill>
            </a:endParaRPr>
          </a:p>
        </p:txBody>
      </p:sp>
      <p:sp>
        <p:nvSpPr>
          <p:cNvPr id="3" name="Content Placeholder 2"/>
          <p:cNvSpPr>
            <a:spLocks noGrp="1"/>
          </p:cNvSpPr>
          <p:nvPr>
            <p:ph idx="1"/>
          </p:nvPr>
        </p:nvSpPr>
        <p:spPr/>
        <p:txBody>
          <a:bodyPr/>
          <a:lstStyle/>
          <a:p>
            <a:r>
              <a:rPr lang="en-US" sz="2400" b="1" dirty="0" smtClean="0">
                <a:latin typeface="Arial" panose="020B0604020202020204" pitchFamily="34" charset="0"/>
                <a:cs typeface="Arial" panose="020B0604020202020204" pitchFamily="34" charset="0"/>
              </a:rPr>
              <a:t>Pre-Symbolic</a:t>
            </a:r>
            <a:r>
              <a:rPr lang="en-US" sz="2400" dirty="0" smtClean="0">
                <a:latin typeface="Arial" panose="020B0604020202020204" pitchFamily="34" charset="0"/>
                <a:cs typeface="Arial" panose="020B0604020202020204" pitchFamily="34" charset="0"/>
              </a:rPr>
              <a:t>-As the </a:t>
            </a:r>
            <a:r>
              <a:rPr lang="en-US" sz="2400" dirty="0">
                <a:latin typeface="Arial" panose="020B0604020202020204" pitchFamily="34" charset="0"/>
                <a:cs typeface="Arial" panose="020B0604020202020204" pitchFamily="34" charset="0"/>
              </a:rPr>
              <a:t>child moves from infancy, behaviors intensify as a means of communication. </a:t>
            </a:r>
            <a:r>
              <a:rPr lang="en-US" sz="2400" dirty="0" smtClean="0">
                <a:latin typeface="Arial" panose="020B0604020202020204" pitchFamily="34" charset="0"/>
                <a:cs typeface="Arial" panose="020B0604020202020204" pitchFamily="34" charset="0"/>
              </a:rPr>
              <a:t> These </a:t>
            </a:r>
            <a:r>
              <a:rPr lang="en-US" sz="2400" dirty="0">
                <a:latin typeface="Arial" panose="020B0604020202020204" pitchFamily="34" charset="0"/>
                <a:cs typeface="Arial" panose="020B0604020202020204" pitchFamily="34" charset="0"/>
              </a:rPr>
              <a:t>behaviors can become unique to </a:t>
            </a:r>
            <a:r>
              <a:rPr lang="en-US" sz="2400" dirty="0" smtClean="0">
                <a:latin typeface="Arial" panose="020B0604020202020204" pitchFamily="34" charset="0"/>
                <a:cs typeface="Arial" panose="020B0604020202020204" pitchFamily="34" charset="0"/>
              </a:rPr>
              <a:t>each </a:t>
            </a:r>
            <a:r>
              <a:rPr lang="en-US" sz="2400" dirty="0">
                <a:latin typeface="Arial" panose="020B0604020202020204" pitchFamily="34" charset="0"/>
                <a:cs typeface="Arial" panose="020B0604020202020204" pitchFamily="34" charset="0"/>
              </a:rPr>
              <a:t>child and will usually be related to how </a:t>
            </a:r>
            <a:r>
              <a:rPr lang="en-US" sz="2400" dirty="0" smtClean="0">
                <a:latin typeface="Arial" panose="020B0604020202020204" pitchFamily="34" charset="0"/>
                <a:cs typeface="Arial" panose="020B0604020202020204" pitchFamily="34" charset="0"/>
              </a:rPr>
              <a:t>the individual </a:t>
            </a:r>
            <a:r>
              <a:rPr lang="en-US" sz="2400" dirty="0">
                <a:latin typeface="Arial" panose="020B0604020202020204" pitchFamily="34" charset="0"/>
                <a:cs typeface="Arial" panose="020B0604020202020204" pitchFamily="34" charset="0"/>
              </a:rPr>
              <a:t>child feels or be an expression about current experience. Examples are things like crying, cooing, pushing away, smiling, shaking the head, or waving.</a:t>
            </a:r>
          </a:p>
          <a:p>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15</a:t>
            </a:fld>
            <a:endParaRPr lang="en-US" dirty="0">
              <a:solidFill>
                <a:srgbClr val="FFC000"/>
              </a:solidFill>
            </a:endParaRPr>
          </a:p>
        </p:txBody>
      </p:sp>
      <p:pic>
        <p:nvPicPr>
          <p:cNvPr id="4098" name="Picture 2" descr="This picture is an example of various expression used by infants in the first stages of communication." title="Recognizing Expres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399" y="4572000"/>
            <a:ext cx="2747887" cy="187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This is a picture of a happy baby expression." title="Child Smil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9445" y="4191000"/>
            <a:ext cx="1981200" cy="2234470"/>
          </a:xfrm>
          <a:prstGeom prst="rect">
            <a:avLst/>
          </a:prstGeom>
        </p:spPr>
      </p:pic>
      <p:pic>
        <p:nvPicPr>
          <p:cNvPr id="4100" name="Picture 4" descr="http://i168.photobucket.com/albums/u173/nelsonmaam/DSC_5543.jpg&#10;&#10;" title="Child Wav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0050" y="4691920"/>
            <a:ext cx="265097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48707"/>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6" name="click.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868362"/>
          </a:xfrm>
        </p:spPr>
        <p:txBody>
          <a:bodyPr>
            <a:noAutofit/>
          </a:bodyPr>
          <a:lstStyle/>
          <a:p>
            <a:pPr algn="ctr"/>
            <a:r>
              <a:rPr lang="en-US" sz="3600" dirty="0" smtClean="0">
                <a:solidFill>
                  <a:srgbClr val="FFC000"/>
                </a:solidFill>
                <a:latin typeface="Arial" panose="020B0604020202020204" pitchFamily="34" charset="0"/>
                <a:cs typeface="Arial" panose="020B0604020202020204" pitchFamily="34" charset="0"/>
              </a:rPr>
              <a:t>As The </a:t>
            </a:r>
            <a:r>
              <a:rPr lang="en-US" sz="3600" dirty="0">
                <a:solidFill>
                  <a:srgbClr val="FFC000"/>
                </a:solidFill>
                <a:latin typeface="Arial" panose="020B0604020202020204" pitchFamily="34" charset="0"/>
                <a:cs typeface="Arial" panose="020B0604020202020204" pitchFamily="34" charset="0"/>
              </a:rPr>
              <a:t>C</a:t>
            </a:r>
            <a:r>
              <a:rPr lang="en-US" sz="3600" dirty="0" smtClean="0">
                <a:solidFill>
                  <a:srgbClr val="FFC000"/>
                </a:solidFill>
                <a:latin typeface="Arial" panose="020B0604020202020204" pitchFamily="34" charset="0"/>
                <a:cs typeface="Arial" panose="020B0604020202020204" pitchFamily="34" charset="0"/>
              </a:rPr>
              <a:t>hild </a:t>
            </a:r>
            <a:r>
              <a:rPr lang="en-US" sz="3600" dirty="0">
                <a:solidFill>
                  <a:srgbClr val="FFC000"/>
                </a:solidFill>
                <a:latin typeface="Arial" panose="020B0604020202020204" pitchFamily="34" charset="0"/>
                <a:cs typeface="Arial" panose="020B0604020202020204" pitchFamily="34" charset="0"/>
              </a:rPr>
              <a:t>G</a:t>
            </a:r>
            <a:r>
              <a:rPr lang="en-US" sz="3600" dirty="0" smtClean="0">
                <a:solidFill>
                  <a:srgbClr val="FFC000"/>
                </a:solidFill>
                <a:latin typeface="Arial" panose="020B0604020202020204" pitchFamily="34" charset="0"/>
                <a:cs typeface="Arial" panose="020B0604020202020204" pitchFamily="34" charset="0"/>
              </a:rPr>
              <a:t>rows, Communication </a:t>
            </a:r>
            <a:r>
              <a:rPr lang="en-US" sz="3600" dirty="0">
                <a:solidFill>
                  <a:srgbClr val="FFC000"/>
                </a:solidFill>
                <a:latin typeface="Arial" panose="020B0604020202020204" pitchFamily="34" charset="0"/>
                <a:cs typeface="Arial" panose="020B0604020202020204" pitchFamily="34" charset="0"/>
              </a:rPr>
              <a:t>C</a:t>
            </a:r>
            <a:r>
              <a:rPr lang="en-US" sz="3600" dirty="0" smtClean="0">
                <a:solidFill>
                  <a:srgbClr val="FFC000"/>
                </a:solidFill>
                <a:latin typeface="Arial" panose="020B0604020202020204" pitchFamily="34" charset="0"/>
                <a:cs typeface="Arial" panose="020B0604020202020204" pitchFamily="34" charset="0"/>
              </a:rPr>
              <a:t>hanges..</a:t>
            </a:r>
            <a:endParaRPr lang="en-US" sz="3600"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2600" b="1" dirty="0">
                <a:latin typeface="Arial" panose="020B0604020202020204" pitchFamily="34" charset="0"/>
                <a:cs typeface="Arial" panose="020B0604020202020204" pitchFamily="34" charset="0"/>
              </a:rPr>
              <a:t>Concrete Symbols</a:t>
            </a:r>
            <a:r>
              <a:rPr lang="en-US" sz="2600" dirty="0">
                <a:latin typeface="Arial" panose="020B0604020202020204" pitchFamily="34" charset="0"/>
                <a:cs typeface="Arial" panose="020B0604020202020204" pitchFamily="34" charset="0"/>
              </a:rPr>
              <a:t>-Pictures, drawings, objects, parts of objects, gestures or sounds can be used to communicate about a person, activity, place or thing. These symbols look like, sound like or feel like what they are meant to represent. </a:t>
            </a:r>
            <a:endParaRPr lang="en-US" sz="2600" dirty="0" smtClean="0">
              <a:latin typeface="Arial" panose="020B0604020202020204" pitchFamily="34" charset="0"/>
              <a:cs typeface="Arial" panose="020B0604020202020204" pitchFamily="34" charset="0"/>
            </a:endParaRPr>
          </a:p>
          <a:p>
            <a:pPr marL="82296" indent="0">
              <a:buNone/>
            </a:pPr>
            <a:endParaRPr lang="en-US" sz="2400" dirty="0" smtClean="0">
              <a:latin typeface="Arial" panose="020B0604020202020204" pitchFamily="34" charset="0"/>
              <a:cs typeface="Arial" panose="020B0604020202020204" pitchFamily="34" charset="0"/>
            </a:endParaRPr>
          </a:p>
          <a:p>
            <a:pPr lvl="1"/>
            <a:r>
              <a:rPr lang="en-US" sz="2600" b="1" dirty="0" smtClean="0">
                <a:latin typeface="Arial" panose="020B0604020202020204" pitchFamily="34" charset="0"/>
                <a:cs typeface="Arial" panose="020B0604020202020204" pitchFamily="34" charset="0"/>
              </a:rPr>
              <a:t>Object Cues</a:t>
            </a:r>
            <a:r>
              <a:rPr lang="en-US" sz="2600" dirty="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lvl="1"/>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toilet paper roll signals "Let’s go to the </a:t>
            </a:r>
            <a:r>
              <a:rPr lang="en-US" sz="2600" dirty="0" smtClean="0">
                <a:latin typeface="Arial" panose="020B0604020202020204" pitchFamily="34" charset="0"/>
                <a:cs typeface="Arial" panose="020B0604020202020204" pitchFamily="34" charset="0"/>
              </a:rPr>
              <a:t>bathroom." </a:t>
            </a:r>
          </a:p>
          <a:p>
            <a:pPr lvl="1"/>
            <a:endParaRPr lang="en-US" sz="2000" dirty="0"/>
          </a:p>
          <a:p>
            <a:pPr lvl="1"/>
            <a:r>
              <a:rPr lang="en-US" sz="2600" b="1" dirty="0" smtClean="0">
                <a:latin typeface="Arial" panose="020B0604020202020204" pitchFamily="34" charset="0"/>
                <a:cs typeface="Arial" panose="020B0604020202020204" pitchFamily="34" charset="0"/>
              </a:rPr>
              <a:t>Tangible Symbols:</a:t>
            </a:r>
          </a:p>
          <a:p>
            <a:pPr lvl="1"/>
            <a:r>
              <a:rPr lang="en-US" sz="2600" dirty="0">
                <a:latin typeface="Arial" panose="020B0604020202020204" pitchFamily="34" charset="0"/>
                <a:cs typeface="Arial" panose="020B0604020202020204" pitchFamily="34" charset="0"/>
              </a:rPr>
              <a:t>Whole object: a cup</a:t>
            </a:r>
            <a:r>
              <a:rPr lang="en-US" sz="2600" dirty="0" smtClean="0">
                <a:latin typeface="Arial" panose="020B0604020202020204" pitchFamily="34" charset="0"/>
                <a:cs typeface="Arial" panose="020B0604020202020204" pitchFamily="34" charset="0"/>
              </a:rPr>
              <a:t>. (Represents concept of drink)</a:t>
            </a:r>
          </a:p>
          <a:p>
            <a:pPr marL="402336" lvl="1" indent="0">
              <a:buNone/>
            </a:pPr>
            <a:r>
              <a:rPr lang="en-US" sz="2000" dirty="0"/>
              <a:t> </a:t>
            </a:r>
            <a:r>
              <a:rPr lang="en-US" sz="2000" dirty="0" smtClean="0"/>
              <a:t>                                                                                  </a:t>
            </a:r>
            <a:endParaRPr lang="en-US" sz="2000" dirty="0"/>
          </a:p>
        </p:txBody>
      </p:sp>
      <p:pic>
        <p:nvPicPr>
          <p:cNvPr id="2050" name="Picture 2" descr="Toilet paper or a picture of it is a good way to use object cues for communication." title="Object C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156710"/>
            <a:ext cx="990600" cy="90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Having a sippy cup available is a great way to represent the concept of drink in a tangible way." title="Sippy c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715000"/>
            <a:ext cx="1371600" cy="102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latin typeface="+mj-lt"/>
                <a:cs typeface="Arial" panose="020B0604020202020204" pitchFamily="34" charset="0"/>
              </a:rPr>
              <a:t>16</a:t>
            </a:fld>
            <a:endParaRPr lang="en-US" dirty="0">
              <a:solidFill>
                <a:srgbClr val="FFC000"/>
              </a:solidFill>
              <a:latin typeface="+mj-lt"/>
              <a:cs typeface="Arial" panose="020B0604020202020204" pitchFamily="34" charset="0"/>
            </a:endParaRPr>
          </a:p>
        </p:txBody>
      </p:sp>
    </p:spTree>
    <p:extLst>
      <p:ext uri="{BB962C8B-B14F-4D97-AF65-F5344CB8AC3E}">
        <p14:creationId xmlns:p14="http://schemas.microsoft.com/office/powerpoint/2010/main" val="2867367398"/>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C000"/>
                </a:solidFill>
              </a:rPr>
              <a:t>Abstract Symbols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2400" b="1" dirty="0">
                <a:latin typeface="Arial" panose="020B0604020202020204" pitchFamily="34" charset="0"/>
                <a:cs typeface="Arial" panose="020B0604020202020204" pitchFamily="34" charset="0"/>
              </a:rPr>
              <a:t>Abstract Symbols-</a:t>
            </a:r>
            <a:r>
              <a:rPr lang="en-US" sz="2400" dirty="0">
                <a:latin typeface="Arial" panose="020B0604020202020204" pitchFamily="34" charset="0"/>
                <a:cs typeface="Arial" panose="020B0604020202020204" pitchFamily="34" charset="0"/>
              </a:rPr>
              <a:t>These are forms of communication that involve speech, manual signs, Braille or print that can be used to communicate intentions and ideas both simple and complex. More developed language skills combine at least two abstract symbols of any type. </a:t>
            </a:r>
            <a:r>
              <a:rPr lang="en-US" sz="2400" dirty="0" smtClean="0">
                <a:latin typeface="Arial" panose="020B0604020202020204" pitchFamily="34" charset="0"/>
                <a:cs typeface="Arial" panose="020B0604020202020204" pitchFamily="34" charset="0"/>
                <a:hlinkClick r:id="rId4"/>
              </a:rPr>
              <a:t>http://vimeo.com/9390479</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17</a:t>
            </a:fld>
            <a:endParaRPr lang="en-US" dirty="0">
              <a:solidFill>
                <a:srgbClr val="FFC000"/>
              </a:solidFill>
            </a:endParaRPr>
          </a:p>
        </p:txBody>
      </p:sp>
      <p:pic>
        <p:nvPicPr>
          <p:cNvPr id="3074" name="Picture 2" descr="Forms of communication such as Braille and Sign Lanugage." title="Abstract Symb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43400"/>
            <a:ext cx="28575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This is a picture of the manual alphabet." title="Sign Langu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011386"/>
            <a:ext cx="2147207" cy="2132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549375"/>
      </p:ext>
    </p:extLst>
  </p:cSld>
  <p:clrMapOvr>
    <a:masterClrMapping/>
  </p:clrMapOvr>
  <mc:AlternateContent xmlns:mc="http://schemas.openxmlformats.org/markup-compatibility/2006" xmlns:p14="http://schemas.microsoft.com/office/powerpoint/2010/main">
    <mc:Choice Requires="p14">
      <p:transition p14:dur="0">
        <p:sndAc>
          <p:stSnd>
            <p:snd r:embed="rId3" name="click.wav"/>
          </p:stSnd>
        </p:sndAc>
      </p:transition>
    </mc:Choice>
    <mc:Fallback xmlns="">
      <p:transition>
        <p:sndAc>
          <p:stSnd>
            <p:snd r:embed="rId7" name="click.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C000"/>
                </a:solidFill>
                <a:latin typeface="Arial" panose="020B0604020202020204" pitchFamily="34" charset="0"/>
                <a:cs typeface="Arial" panose="020B0604020202020204" pitchFamily="34" charset="0"/>
              </a:rPr>
              <a:t/>
            </a:r>
            <a:br>
              <a:rPr lang="en-US" dirty="0" smtClean="0">
                <a:solidFill>
                  <a:srgbClr val="FFC000"/>
                </a:solidFill>
                <a:latin typeface="Arial" panose="020B0604020202020204" pitchFamily="34" charset="0"/>
                <a:cs typeface="Arial" panose="020B0604020202020204" pitchFamily="34" charset="0"/>
              </a:rPr>
            </a:br>
            <a:r>
              <a:rPr lang="en-US" dirty="0" smtClean="0">
                <a:solidFill>
                  <a:srgbClr val="FFC000"/>
                </a:solidFill>
                <a:latin typeface="Arial" panose="020B0604020202020204" pitchFamily="34" charset="0"/>
                <a:cs typeface="Arial" panose="020B0604020202020204" pitchFamily="34" charset="0"/>
              </a:rPr>
              <a:t>Elements </a:t>
            </a:r>
            <a:r>
              <a:rPr lang="en-US" dirty="0">
                <a:solidFill>
                  <a:srgbClr val="FFC000"/>
                </a:solidFill>
                <a:latin typeface="Arial" panose="020B0604020202020204" pitchFamily="34" charset="0"/>
                <a:cs typeface="Arial" panose="020B0604020202020204" pitchFamily="34" charset="0"/>
              </a:rPr>
              <a:t>of a Good Conversation</a:t>
            </a:r>
          </a:p>
        </p:txBody>
      </p:sp>
      <p:sp>
        <p:nvSpPr>
          <p:cNvPr id="3" name="Content Placeholder 2"/>
          <p:cNvSpPr>
            <a:spLocks noGrp="1"/>
          </p:cNvSpPr>
          <p:nvPr>
            <p:ph idx="1"/>
          </p:nvPr>
        </p:nvSpPr>
        <p:spPr>
          <a:xfrm>
            <a:off x="1435608" y="1828800"/>
            <a:ext cx="7498080" cy="4419600"/>
          </a:xfrm>
        </p:spPr>
        <p:txBody>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Mutual Respect</a:t>
            </a:r>
          </a:p>
          <a:p>
            <a:r>
              <a:rPr lang="en-US" dirty="0" smtClean="0">
                <a:latin typeface="Arial" panose="020B0604020202020204" pitchFamily="34" charset="0"/>
                <a:cs typeface="Arial" panose="020B0604020202020204" pitchFamily="34" charset="0"/>
              </a:rPr>
              <a:t>Emotional Comfort</a:t>
            </a:r>
          </a:p>
          <a:p>
            <a:r>
              <a:rPr lang="en-US" dirty="0" smtClean="0">
                <a:latin typeface="Arial" panose="020B0604020202020204" pitchFamily="34" charset="0"/>
                <a:cs typeface="Arial" panose="020B0604020202020204" pitchFamily="34" charset="0"/>
              </a:rPr>
              <a:t>Physical Comfort</a:t>
            </a:r>
          </a:p>
          <a:p>
            <a:r>
              <a:rPr lang="en-US" dirty="0" smtClean="0">
                <a:latin typeface="Arial" panose="020B0604020202020204" pitchFamily="34" charset="0"/>
                <a:cs typeface="Arial" panose="020B0604020202020204" pitchFamily="34" charset="0"/>
              </a:rPr>
              <a:t>Conversing in Motion</a:t>
            </a:r>
          </a:p>
          <a:p>
            <a:r>
              <a:rPr lang="en-US" dirty="0" smtClean="0">
                <a:latin typeface="Arial" panose="020B0604020202020204" pitchFamily="34" charset="0"/>
                <a:cs typeface="Arial" panose="020B0604020202020204" pitchFamily="34" charset="0"/>
              </a:rPr>
              <a:t>Topics of interest to the Child</a:t>
            </a:r>
          </a:p>
          <a:p>
            <a:r>
              <a:rPr lang="en-US" dirty="0" smtClean="0">
                <a:latin typeface="Arial" panose="020B0604020202020204" pitchFamily="34" charset="0"/>
                <a:cs typeface="Arial" panose="020B0604020202020204" pitchFamily="34" charset="0"/>
              </a:rPr>
              <a:t>Good Mutual Touch</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18</a:t>
            </a:fld>
            <a:endParaRPr lang="en-US" dirty="0">
              <a:solidFill>
                <a:srgbClr val="FFC000"/>
              </a:solidFill>
            </a:endParaRPr>
          </a:p>
        </p:txBody>
      </p:sp>
    </p:spTree>
    <p:extLst>
      <p:ext uri="{BB962C8B-B14F-4D97-AF65-F5344CB8AC3E}">
        <p14:creationId xmlns:p14="http://schemas.microsoft.com/office/powerpoint/2010/main" val="264782156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944562"/>
          </a:xfrm>
        </p:spPr>
        <p:txBody>
          <a:bodyPr>
            <a:normAutofit/>
          </a:bodyPr>
          <a:lstStyle/>
          <a:p>
            <a:pPr algn="ctr"/>
            <a:r>
              <a:rPr lang="en-US" dirty="0" smtClean="0">
                <a:solidFill>
                  <a:srgbClr val="FFC000"/>
                </a:solidFill>
                <a:latin typeface="Arial" panose="020B0604020202020204" pitchFamily="34" charset="0"/>
                <a:cs typeface="Arial" panose="020B0604020202020204" pitchFamily="34" charset="0"/>
              </a:rPr>
              <a:t>Teaching Effective Communication</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143000"/>
            <a:ext cx="8400288" cy="5410200"/>
          </a:xfrm>
        </p:spPr>
        <p:txBody>
          <a:bodyPr>
            <a:normAutofit fontScale="55000" lnSpcReduction="20000"/>
          </a:bodyPr>
          <a:lstStyle/>
          <a:p>
            <a:endParaRPr lang="en-US" sz="3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Teach the child </a:t>
            </a:r>
            <a:r>
              <a:rPr lang="en-US" sz="4400" dirty="0">
                <a:latin typeface="Arial" panose="020B0604020202020204" pitchFamily="34" charset="0"/>
                <a:cs typeface="Arial" panose="020B0604020202020204" pitchFamily="34" charset="0"/>
              </a:rPr>
              <a:t>to face the person he/she is communicating with</a:t>
            </a:r>
            <a:r>
              <a:rPr lang="en-US" sz="4400" dirty="0" smtClean="0">
                <a:latin typeface="Arial" panose="020B0604020202020204" pitchFamily="34" charset="0"/>
                <a:cs typeface="Arial" panose="020B0604020202020204" pitchFamily="34" charset="0"/>
              </a:rPr>
              <a:t>.</a:t>
            </a: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Teach the child </a:t>
            </a:r>
            <a:r>
              <a:rPr lang="en-US" sz="4400" dirty="0">
                <a:latin typeface="Arial" panose="020B0604020202020204" pitchFamily="34" charset="0"/>
                <a:cs typeface="Arial" panose="020B0604020202020204" pitchFamily="34" charset="0"/>
              </a:rPr>
              <a:t>to communicate wants, needs, and opinions without being aggressive or pushy</a:t>
            </a:r>
            <a:r>
              <a:rPr lang="en-US" sz="4400" dirty="0" smtClean="0">
                <a:latin typeface="Arial" panose="020B0604020202020204" pitchFamily="34" charset="0"/>
                <a:cs typeface="Arial" panose="020B0604020202020204" pitchFamily="34" charset="0"/>
              </a:rPr>
              <a:t>.</a:t>
            </a: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Teach the child </a:t>
            </a:r>
            <a:r>
              <a:rPr lang="en-US" sz="4400" dirty="0">
                <a:latin typeface="Arial" panose="020B0604020202020204" pitchFamily="34" charset="0"/>
                <a:cs typeface="Arial" panose="020B0604020202020204" pitchFamily="34" charset="0"/>
              </a:rPr>
              <a:t>to be sensitive to the messages communicated in tone of voice and body language</a:t>
            </a:r>
            <a:r>
              <a:rPr lang="en-US" sz="4400" dirty="0" smtClean="0">
                <a:latin typeface="Arial" panose="020B0604020202020204" pitchFamily="34" charset="0"/>
                <a:cs typeface="Arial" panose="020B0604020202020204" pitchFamily="34" charset="0"/>
              </a:rPr>
              <a:t>.</a:t>
            </a: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Provide </a:t>
            </a:r>
            <a:r>
              <a:rPr lang="en-US" sz="4400" dirty="0">
                <a:latin typeface="Arial" panose="020B0604020202020204" pitchFamily="34" charset="0"/>
                <a:cs typeface="Arial" panose="020B0604020202020204" pitchFamily="34" charset="0"/>
              </a:rPr>
              <a:t>opportunities for </a:t>
            </a:r>
            <a:r>
              <a:rPr lang="en-US" sz="4400" dirty="0" smtClean="0">
                <a:latin typeface="Arial" panose="020B0604020202020204" pitchFamily="34" charset="0"/>
                <a:cs typeface="Arial" panose="020B0604020202020204" pitchFamily="34" charset="0"/>
              </a:rPr>
              <a:t>the child </a:t>
            </a:r>
            <a:r>
              <a:rPr lang="en-US" sz="4400" dirty="0">
                <a:latin typeface="Arial" panose="020B0604020202020204" pitchFamily="34" charset="0"/>
                <a:cs typeface="Arial" panose="020B0604020202020204" pitchFamily="34" charset="0"/>
              </a:rPr>
              <a:t>to communicate with different people in different environments</a:t>
            </a:r>
            <a:r>
              <a:rPr lang="en-US" sz="4400" dirty="0" smtClean="0">
                <a:latin typeface="Arial" panose="020B0604020202020204" pitchFamily="34" charset="0"/>
                <a:cs typeface="Arial" panose="020B0604020202020204" pitchFamily="34" charset="0"/>
              </a:rPr>
              <a:t>.</a:t>
            </a:r>
          </a:p>
          <a:p>
            <a:pPr marL="82296" indent="0">
              <a:buNone/>
            </a:pPr>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Help the child expand </a:t>
            </a:r>
            <a:r>
              <a:rPr lang="en-US" sz="4400" dirty="0">
                <a:latin typeface="Arial" panose="020B0604020202020204" pitchFamily="34" charset="0"/>
                <a:cs typeface="Arial" panose="020B0604020202020204" pitchFamily="34" charset="0"/>
              </a:rPr>
              <a:t>the functions of communication.</a:t>
            </a:r>
          </a:p>
          <a:p>
            <a:pPr marL="82296" indent="0">
              <a:buNone/>
            </a:pPr>
            <a:r>
              <a:rPr lang="en-US" sz="3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19</a:t>
            </a:fld>
            <a:endParaRPr lang="en-US" dirty="0">
              <a:solidFill>
                <a:srgbClr val="FFC000"/>
              </a:solidFill>
            </a:endParaRPr>
          </a:p>
        </p:txBody>
      </p:sp>
    </p:spTree>
    <p:extLst>
      <p:ext uri="{BB962C8B-B14F-4D97-AF65-F5344CB8AC3E}">
        <p14:creationId xmlns:p14="http://schemas.microsoft.com/office/powerpoint/2010/main" val="3443981327"/>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latin typeface="Arial" panose="020B0604020202020204" pitchFamily="34" charset="0"/>
                <a:cs typeface="Arial" panose="020B0604020202020204" pitchFamily="34" charset="0"/>
              </a:rPr>
              <a:t>Deaf-Blindness</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t> </a:t>
            </a:r>
            <a:r>
              <a:rPr lang="en-US" dirty="0">
                <a:latin typeface="Arial" panose="020B0604020202020204" pitchFamily="34" charset="0"/>
                <a:cs typeface="Arial" panose="020B0604020202020204" pitchFamily="34" charset="0"/>
              </a:rPr>
              <a:t>Deaf-blindness means concomitant hearing and visual impairments, the combination of which causes such severe communication and other developmental and educational needs that they cannot be accommodated in special education programs solely for children with deafness or children with blindness. 34 CFR 300.8 (c) (2)</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2</a:t>
            </a:fld>
            <a:endParaRPr lang="en-US" dirty="0">
              <a:solidFill>
                <a:srgbClr val="FFC000"/>
              </a:solidFill>
            </a:endParaRPr>
          </a:p>
        </p:txBody>
      </p:sp>
    </p:spTree>
    <p:extLst>
      <p:ext uri="{BB962C8B-B14F-4D97-AF65-F5344CB8AC3E}">
        <p14:creationId xmlns:p14="http://schemas.microsoft.com/office/powerpoint/2010/main" val="393967480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solidFill>
                  <a:srgbClr val="FFC000"/>
                </a:solidFill>
              </a:rPr>
              <a:t>Modes of Communication</a:t>
            </a:r>
            <a:r>
              <a:rPr lang="en-US" sz="3600" dirty="0" smtClean="0"/>
              <a:t/>
            </a:r>
            <a:br>
              <a:rPr lang="en-US" sz="3600" dirty="0" smtClean="0"/>
            </a:br>
            <a:endParaRPr lang="en-US" sz="3600" dirty="0"/>
          </a:p>
        </p:txBody>
      </p:sp>
      <p:sp>
        <p:nvSpPr>
          <p:cNvPr id="3" name="Content Placeholder 2"/>
          <p:cNvSpPr>
            <a:spLocks noGrp="1"/>
          </p:cNvSpPr>
          <p:nvPr>
            <p:ph idx="1"/>
          </p:nvPr>
        </p:nvSpPr>
        <p:spPr>
          <a:xfrm>
            <a:off x="1435608" y="1219200"/>
            <a:ext cx="7498080" cy="5410200"/>
          </a:xfrm>
        </p:spPr>
        <p:txBody>
          <a:bodyPr>
            <a:normAutofit fontScale="77500" lnSpcReduction="20000"/>
          </a:bodyPr>
          <a:lstStyle/>
          <a:p>
            <a:r>
              <a:rPr lang="en-US" sz="3800" dirty="0" smtClean="0">
                <a:latin typeface="Arial" panose="020B0604020202020204" pitchFamily="34" charset="0"/>
                <a:cs typeface="Arial" panose="020B0604020202020204" pitchFamily="34" charset="0"/>
              </a:rPr>
              <a:t>Oral/Aural (Speech/Hearing)</a:t>
            </a:r>
            <a:endParaRPr lang="en-US" sz="3800" dirty="0">
              <a:latin typeface="Arial" panose="020B0604020202020204" pitchFamily="34" charset="0"/>
              <a:cs typeface="Arial" panose="020B0604020202020204" pitchFamily="34" charset="0"/>
            </a:endParaRPr>
          </a:p>
          <a:p>
            <a:endParaRPr lang="en-US" sz="3800" dirty="0" smtClean="0">
              <a:latin typeface="Arial" panose="020B0604020202020204" pitchFamily="34" charset="0"/>
              <a:cs typeface="Arial" panose="020B0604020202020204" pitchFamily="34" charset="0"/>
            </a:endParaRPr>
          </a:p>
          <a:p>
            <a:r>
              <a:rPr lang="en-US" sz="3800" dirty="0" smtClean="0">
                <a:latin typeface="Arial" panose="020B0604020202020204" pitchFamily="34" charset="0"/>
                <a:cs typeface="Arial" panose="020B0604020202020204" pitchFamily="34" charset="0"/>
              </a:rPr>
              <a:t>Sign Language</a:t>
            </a:r>
          </a:p>
          <a:p>
            <a:pPr marL="82296" indent="0">
              <a:buNone/>
            </a:pPr>
            <a:endParaRPr lang="en-US" sz="3800" dirty="0" smtClean="0">
              <a:latin typeface="Arial" panose="020B0604020202020204" pitchFamily="34" charset="0"/>
              <a:cs typeface="Arial" panose="020B0604020202020204" pitchFamily="34" charset="0"/>
            </a:endParaRPr>
          </a:p>
          <a:p>
            <a:r>
              <a:rPr lang="en-US" sz="3800" dirty="0" smtClean="0">
                <a:latin typeface="Arial" panose="020B0604020202020204" pitchFamily="34" charset="0"/>
                <a:cs typeface="Arial" panose="020B0604020202020204" pitchFamily="34" charset="0"/>
              </a:rPr>
              <a:t>Haptic/Tactile Sign</a:t>
            </a:r>
          </a:p>
          <a:p>
            <a:pPr marL="82296" indent="0">
              <a:buNone/>
            </a:pPr>
            <a:r>
              <a:rPr lang="en-US" sz="3800" dirty="0" smtClean="0">
                <a:latin typeface="Arial" panose="020B0604020202020204" pitchFamily="34" charset="0"/>
                <a:cs typeface="Arial" panose="020B0604020202020204" pitchFamily="34" charset="0"/>
              </a:rPr>
              <a:t> </a:t>
            </a:r>
          </a:p>
          <a:p>
            <a:r>
              <a:rPr lang="en-US" sz="3800" dirty="0" smtClean="0">
                <a:latin typeface="Arial" panose="020B0604020202020204" pitchFamily="34" charset="0"/>
                <a:cs typeface="Arial" panose="020B0604020202020204" pitchFamily="34" charset="0"/>
              </a:rPr>
              <a:t>Fingerspell</a:t>
            </a:r>
          </a:p>
          <a:p>
            <a:pPr marL="82296" indent="0">
              <a:buNone/>
            </a:pPr>
            <a:endParaRPr lang="en-US" sz="3800" dirty="0" smtClean="0">
              <a:latin typeface="Arial" panose="020B0604020202020204" pitchFamily="34" charset="0"/>
              <a:cs typeface="Arial" panose="020B0604020202020204" pitchFamily="34" charset="0"/>
            </a:endParaRPr>
          </a:p>
          <a:p>
            <a:r>
              <a:rPr lang="en-US" sz="3800" dirty="0" smtClean="0">
                <a:latin typeface="Arial" panose="020B0604020202020204" pitchFamily="34" charset="0"/>
                <a:cs typeface="Arial" panose="020B0604020202020204" pitchFamily="34" charset="0"/>
              </a:rPr>
              <a:t>Symbols/Picture symbols/communication notebook</a:t>
            </a:r>
          </a:p>
          <a:p>
            <a:pPr marL="82296" indent="0">
              <a:buNone/>
            </a:pPr>
            <a:endParaRPr lang="en-US" sz="3800" dirty="0" smtClean="0">
              <a:latin typeface="Arial" panose="020B0604020202020204" pitchFamily="34" charset="0"/>
              <a:cs typeface="Arial" panose="020B0604020202020204" pitchFamily="34" charset="0"/>
            </a:endParaRPr>
          </a:p>
          <a:p>
            <a:r>
              <a:rPr lang="en-US" sz="3800" dirty="0" smtClean="0">
                <a:latin typeface="Arial" panose="020B0604020202020204" pitchFamily="34" charset="0"/>
                <a:cs typeface="Arial" panose="020B0604020202020204" pitchFamily="34" charset="0"/>
              </a:rPr>
              <a:t>Cued Speech</a:t>
            </a:r>
          </a:p>
          <a:p>
            <a:pPr marL="82296"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20</a:t>
            </a:fld>
            <a:endParaRPr lang="en-US" dirty="0">
              <a:solidFill>
                <a:srgbClr val="FFC000"/>
              </a:solidFill>
            </a:endParaRPr>
          </a:p>
        </p:txBody>
      </p:sp>
    </p:spTree>
    <p:extLst>
      <p:ext uri="{BB962C8B-B14F-4D97-AF65-F5344CB8AC3E}">
        <p14:creationId xmlns:p14="http://schemas.microsoft.com/office/powerpoint/2010/main" val="3490316136"/>
      </p:ext>
    </p:extLst>
  </p:cSld>
  <p:clrMapOvr>
    <a:masterClrMapping/>
  </p:clrMapOvr>
  <mc:AlternateContent xmlns:mc="http://schemas.openxmlformats.org/markup-compatibility/2006" xmlns:p14="http://schemas.microsoft.com/office/powerpoint/2010/main">
    <mc:Choice Requires="p14">
      <p:transition p14:dur="0">
        <p:sndAc>
          <p:stSnd>
            <p:snd r:embed="rId3"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74638"/>
            <a:ext cx="7790688" cy="1020762"/>
          </a:xfrm>
        </p:spPr>
        <p:txBody>
          <a:bodyPr>
            <a:normAutofit/>
          </a:bodyPr>
          <a:lstStyle/>
          <a:p>
            <a:pPr algn="ctr"/>
            <a:r>
              <a:rPr lang="en-US" sz="3600" dirty="0" smtClean="0">
                <a:solidFill>
                  <a:srgbClr val="FFC000"/>
                </a:solidFill>
              </a:rPr>
              <a:t>More Modes of Communication</a:t>
            </a:r>
            <a:endParaRPr lang="en-US" sz="3600" dirty="0">
              <a:solidFill>
                <a:srgbClr val="FFC000"/>
              </a:solidFill>
            </a:endParaRPr>
          </a:p>
        </p:txBody>
      </p:sp>
      <p:sp>
        <p:nvSpPr>
          <p:cNvPr id="3" name="Content Placeholder 2"/>
          <p:cNvSpPr>
            <a:spLocks noGrp="1"/>
          </p:cNvSpPr>
          <p:nvPr>
            <p:ph idx="1"/>
          </p:nvPr>
        </p:nvSpPr>
        <p:spPr>
          <a:xfrm>
            <a:off x="1435608" y="1447800"/>
            <a:ext cx="7498080" cy="5029200"/>
          </a:xfrm>
        </p:spPr>
        <p:txBody>
          <a:bodyPr>
            <a:normAutofit fontScale="47500" lnSpcReduction="20000"/>
          </a:bodyPr>
          <a:lstStyle/>
          <a:p>
            <a:r>
              <a:rPr lang="fr-FR" sz="5100" dirty="0"/>
              <a:t>Total </a:t>
            </a:r>
            <a:r>
              <a:rPr lang="fr-FR" sz="5100" dirty="0" smtClean="0"/>
              <a:t>Communication</a:t>
            </a:r>
          </a:p>
          <a:p>
            <a:pPr marL="82296" indent="0">
              <a:buNone/>
            </a:pPr>
            <a:endParaRPr lang="fr-FR" sz="5100" dirty="0"/>
          </a:p>
          <a:p>
            <a:r>
              <a:rPr lang="fr-FR" sz="5100" dirty="0" smtClean="0">
                <a:latin typeface="Arial" panose="020B0604020202020204" pitchFamily="34" charset="0"/>
                <a:cs typeface="Arial" panose="020B0604020202020204" pitchFamily="34" charset="0"/>
              </a:rPr>
              <a:t>Braille</a:t>
            </a:r>
          </a:p>
          <a:p>
            <a:pPr marL="82296" indent="0">
              <a:buNone/>
            </a:pPr>
            <a:endParaRPr lang="fr-FR" sz="5100" dirty="0">
              <a:latin typeface="Arial" panose="020B0604020202020204" pitchFamily="34" charset="0"/>
              <a:cs typeface="Arial" panose="020B0604020202020204" pitchFamily="34" charset="0"/>
            </a:endParaRPr>
          </a:p>
          <a:p>
            <a:r>
              <a:rPr lang="fr-FR" sz="5100" dirty="0" smtClean="0">
                <a:latin typeface="Arial" panose="020B0604020202020204" pitchFamily="34" charset="0"/>
                <a:cs typeface="Arial" panose="020B0604020202020204" pitchFamily="34" charset="0"/>
              </a:rPr>
              <a:t>Gestures</a:t>
            </a:r>
          </a:p>
          <a:p>
            <a:pPr marL="82296" indent="0">
              <a:buNone/>
            </a:pPr>
            <a:endParaRPr lang="fr-FR" sz="5100" dirty="0">
              <a:latin typeface="Arial" panose="020B0604020202020204" pitchFamily="34" charset="0"/>
              <a:cs typeface="Arial" panose="020B0604020202020204" pitchFamily="34" charset="0"/>
            </a:endParaRPr>
          </a:p>
          <a:p>
            <a:r>
              <a:rPr lang="fr-FR" sz="5100" dirty="0">
                <a:latin typeface="Arial" panose="020B0604020202020204" pitchFamily="34" charset="0"/>
                <a:cs typeface="Arial" panose="020B0604020202020204" pitchFamily="34" charset="0"/>
              </a:rPr>
              <a:t>Facial </a:t>
            </a:r>
            <a:r>
              <a:rPr lang="fr-FR" sz="5100" dirty="0" smtClean="0">
                <a:latin typeface="Arial" panose="020B0604020202020204" pitchFamily="34" charset="0"/>
                <a:cs typeface="Arial" panose="020B0604020202020204" pitchFamily="34" charset="0"/>
              </a:rPr>
              <a:t>expressions</a:t>
            </a:r>
          </a:p>
          <a:p>
            <a:pPr marL="82296" indent="0">
              <a:buNone/>
            </a:pPr>
            <a:endParaRPr lang="fr-FR" sz="5100" dirty="0" smtClean="0">
              <a:latin typeface="Arial" panose="020B0604020202020204" pitchFamily="34" charset="0"/>
              <a:cs typeface="Arial" panose="020B0604020202020204" pitchFamily="34" charset="0"/>
            </a:endParaRPr>
          </a:p>
          <a:p>
            <a:r>
              <a:rPr lang="fr-FR" sz="5100" dirty="0" smtClean="0">
                <a:latin typeface="Arial" panose="020B0604020202020204" pitchFamily="34" charset="0"/>
                <a:cs typeface="Arial" panose="020B0604020202020204" pitchFamily="34" charset="0"/>
              </a:rPr>
              <a:t>Tadoma</a:t>
            </a:r>
          </a:p>
          <a:p>
            <a:pPr marL="82296" indent="0">
              <a:buNone/>
            </a:pPr>
            <a:endParaRPr lang="fr-FR" sz="5100" dirty="0">
              <a:latin typeface="Arial" panose="020B0604020202020204" pitchFamily="34" charset="0"/>
              <a:cs typeface="Arial" panose="020B0604020202020204" pitchFamily="34" charset="0"/>
            </a:endParaRPr>
          </a:p>
          <a:p>
            <a:r>
              <a:rPr lang="fr-FR" sz="5100" dirty="0">
                <a:latin typeface="Arial" panose="020B0604020202020204" pitchFamily="34" charset="0"/>
                <a:cs typeface="Arial" panose="020B0604020202020204" pitchFamily="34" charset="0"/>
              </a:rPr>
              <a:t>Object </a:t>
            </a:r>
            <a:r>
              <a:rPr lang="fr-FR" sz="5100" dirty="0" smtClean="0">
                <a:latin typeface="Arial" panose="020B0604020202020204" pitchFamily="34" charset="0"/>
                <a:cs typeface="Arial" panose="020B0604020202020204" pitchFamily="34" charset="0"/>
              </a:rPr>
              <a:t>Communication/Calendars</a:t>
            </a:r>
          </a:p>
          <a:p>
            <a:pPr marL="82296" indent="0">
              <a:buNone/>
            </a:pPr>
            <a:endParaRPr lang="fr-FR" sz="5100" dirty="0">
              <a:latin typeface="Arial" panose="020B0604020202020204" pitchFamily="34" charset="0"/>
              <a:cs typeface="Arial" panose="020B0604020202020204" pitchFamily="34" charset="0"/>
            </a:endParaRPr>
          </a:p>
          <a:p>
            <a:r>
              <a:rPr lang="fr-FR" sz="5100" dirty="0">
                <a:latin typeface="Arial" panose="020B0604020202020204" pitchFamily="34" charset="0"/>
                <a:cs typeface="Arial" panose="020B0604020202020204" pitchFamily="34" charset="0"/>
              </a:rPr>
              <a:t>Visual Communication</a:t>
            </a:r>
          </a:p>
          <a:p>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21</a:t>
            </a:fld>
            <a:endParaRPr lang="en-US" dirty="0">
              <a:solidFill>
                <a:srgbClr val="FFC000"/>
              </a:solidFill>
            </a:endParaRPr>
          </a:p>
        </p:txBody>
      </p:sp>
    </p:spTree>
    <p:extLst>
      <p:ext uri="{BB962C8B-B14F-4D97-AF65-F5344CB8AC3E}">
        <p14:creationId xmlns:p14="http://schemas.microsoft.com/office/powerpoint/2010/main" val="1942897588"/>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latin typeface="Arial" panose="020B0604020202020204" pitchFamily="34" charset="0"/>
                <a:cs typeface="Arial" panose="020B0604020202020204" pitchFamily="34" charset="0"/>
              </a:rPr>
              <a:t>Service Providers</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47800"/>
            <a:ext cx="8095488" cy="5029200"/>
          </a:xfrm>
        </p:spPr>
        <p:txBody>
          <a:bodyPr>
            <a:normAutofit/>
          </a:bodyPr>
          <a:lstStyle/>
          <a:p>
            <a:r>
              <a:rPr lang="en-US" sz="2800" dirty="0" smtClean="0">
                <a:latin typeface="Arial" panose="020B0604020202020204" pitchFamily="34" charset="0"/>
                <a:cs typeface="Arial" panose="020B0604020202020204" pitchFamily="34" charset="0"/>
              </a:rPr>
              <a:t>Teacher of the Visually Impaired</a:t>
            </a:r>
          </a:p>
          <a:p>
            <a:r>
              <a:rPr lang="en-US" sz="2800" dirty="0" smtClean="0">
                <a:latin typeface="Arial" panose="020B0604020202020204" pitchFamily="34" charset="0"/>
                <a:cs typeface="Arial" panose="020B0604020202020204" pitchFamily="34" charset="0"/>
              </a:rPr>
              <a:t>Teacher of the Hearing Impaired</a:t>
            </a:r>
          </a:p>
          <a:p>
            <a:r>
              <a:rPr lang="en-US" sz="2800" dirty="0" smtClean="0">
                <a:latin typeface="Arial" panose="020B0604020202020204" pitchFamily="34" charset="0"/>
                <a:cs typeface="Arial" panose="020B0604020202020204" pitchFamily="34" charset="0"/>
              </a:rPr>
              <a:t>Interpreter</a:t>
            </a:r>
          </a:p>
          <a:p>
            <a:r>
              <a:rPr lang="en-US" sz="2800" dirty="0" smtClean="0">
                <a:latin typeface="Arial" panose="020B0604020202020204" pitchFamily="34" charset="0"/>
                <a:cs typeface="Arial" panose="020B0604020202020204" pitchFamily="34" charset="0"/>
              </a:rPr>
              <a:t>Speech Language Pathology</a:t>
            </a:r>
          </a:p>
          <a:p>
            <a:r>
              <a:rPr lang="en-US" sz="2800" dirty="0" smtClean="0">
                <a:latin typeface="Arial" panose="020B0604020202020204" pitchFamily="34" charset="0"/>
                <a:cs typeface="Arial" panose="020B0604020202020204" pitchFamily="34" charset="0"/>
              </a:rPr>
              <a:t>Intervener</a:t>
            </a:r>
          </a:p>
          <a:p>
            <a:r>
              <a:rPr lang="en-US" sz="2800" dirty="0" smtClean="0">
                <a:latin typeface="Arial" panose="020B0604020202020204" pitchFamily="34" charset="0"/>
                <a:cs typeface="Arial" panose="020B0604020202020204" pitchFamily="34" charset="0"/>
              </a:rPr>
              <a:t>Orientation and Mobility Specialist</a:t>
            </a:r>
          </a:p>
          <a:p>
            <a:r>
              <a:rPr lang="en-US" sz="2800" dirty="0" smtClean="0">
                <a:latin typeface="Arial" panose="020B0604020202020204" pitchFamily="34" charset="0"/>
                <a:cs typeface="Arial" panose="020B0604020202020204" pitchFamily="34" charset="0"/>
              </a:rPr>
              <a:t>Deaf-blind Specialist</a:t>
            </a:r>
          </a:p>
          <a:p>
            <a:pPr marL="82296" indent="0">
              <a:buNone/>
            </a:pPr>
            <a:r>
              <a:rPr lang="en-US" sz="2800" dirty="0" smtClean="0">
                <a:solidFill>
                  <a:srgbClr val="FFC000"/>
                </a:solidFill>
                <a:latin typeface="Arial" panose="020B0604020202020204" pitchFamily="34" charset="0"/>
                <a:cs typeface="Arial" panose="020B0604020202020204" pitchFamily="34" charset="0"/>
                <a:hlinkClick r:id="rId3"/>
              </a:rPr>
              <a:t>http://www.youtube.com/watch?v=F8DiZbCu3TM</a:t>
            </a:r>
            <a:endParaRPr lang="en-US" sz="2800" dirty="0" smtClean="0">
              <a:solidFill>
                <a:srgbClr val="FFC000"/>
              </a:solidFill>
              <a:latin typeface="Arial" panose="020B0604020202020204" pitchFamily="34" charset="0"/>
              <a:cs typeface="Arial" panose="020B0604020202020204" pitchFamily="34" charset="0"/>
            </a:endParaRPr>
          </a:p>
          <a:p>
            <a:pPr marL="82296" indent="0">
              <a:buNone/>
            </a:pPr>
            <a:r>
              <a:rPr lang="en-US" sz="1700" dirty="0" smtClean="0">
                <a:latin typeface="Arial" panose="020B0604020202020204" pitchFamily="34" charset="0"/>
                <a:cs typeface="Arial" panose="020B0604020202020204" pitchFamily="34" charset="0"/>
              </a:rPr>
              <a:t>(This use of this video is not intended to endorse the institution, but to provide information and a glimpse of deaf-blind communication and service providing.)</a:t>
            </a:r>
            <a:endParaRPr lang="en-US"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22</a:t>
            </a:fld>
            <a:endParaRPr lang="en-US" dirty="0">
              <a:solidFill>
                <a:srgbClr val="FFC000"/>
              </a:solidFill>
            </a:endParaRPr>
          </a:p>
        </p:txBody>
      </p:sp>
    </p:spTree>
    <p:extLst>
      <p:ext uri="{BB962C8B-B14F-4D97-AF65-F5344CB8AC3E}">
        <p14:creationId xmlns:p14="http://schemas.microsoft.com/office/powerpoint/2010/main" val="3176656860"/>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dirty="0" smtClean="0"/>
              <a:t/>
            </a:r>
            <a:br>
              <a:rPr lang="en-US" dirty="0" smtClean="0"/>
            </a:br>
            <a:r>
              <a:rPr lang="en-US" dirty="0" smtClean="0">
                <a:solidFill>
                  <a:srgbClr val="FFC000"/>
                </a:solidFill>
                <a:latin typeface="Arial" panose="020B0604020202020204" pitchFamily="34" charset="0"/>
                <a:cs typeface="Arial" panose="020B0604020202020204" pitchFamily="34" charset="0"/>
              </a:rPr>
              <a:t>Resources</a:t>
            </a:r>
            <a:r>
              <a:rPr lang="en-US" dirty="0" smtClean="0"/>
              <a:t/>
            </a:r>
            <a:br>
              <a:rPr lang="en-US" dirty="0" smtClean="0"/>
            </a:br>
            <a:endParaRPr lang="en-US" dirty="0"/>
          </a:p>
        </p:txBody>
      </p:sp>
      <p:sp>
        <p:nvSpPr>
          <p:cNvPr id="3" name="Content Placeholder 2"/>
          <p:cNvSpPr>
            <a:spLocks noGrp="1"/>
          </p:cNvSpPr>
          <p:nvPr>
            <p:ph idx="1"/>
          </p:nvPr>
        </p:nvSpPr>
        <p:spPr>
          <a:xfrm>
            <a:off x="1219200" y="1295400"/>
            <a:ext cx="7714488" cy="5410200"/>
          </a:xfrm>
        </p:spPr>
        <p:txBody>
          <a:bodyPr>
            <a:normAutofit fontScale="55000" lnSpcReduction="20000"/>
          </a:bodyPr>
          <a:lstStyle/>
          <a:p>
            <a:r>
              <a:rPr lang="en-US" sz="5100" dirty="0">
                <a:latin typeface="Arial" panose="020B0604020202020204" pitchFamily="34" charset="0"/>
                <a:cs typeface="Arial" panose="020B0604020202020204" pitchFamily="34" charset="0"/>
              </a:rPr>
              <a:t>Perkins School for </a:t>
            </a:r>
            <a:r>
              <a:rPr lang="en-US" sz="5100" dirty="0" smtClean="0">
                <a:latin typeface="Arial" panose="020B0604020202020204" pitchFamily="34" charset="0"/>
                <a:cs typeface="Arial" panose="020B0604020202020204" pitchFamily="34" charset="0"/>
              </a:rPr>
              <a:t>the Blind</a:t>
            </a:r>
          </a:p>
          <a:p>
            <a:r>
              <a:rPr lang="en-US" sz="5100" dirty="0" smtClean="0">
                <a:solidFill>
                  <a:srgbClr val="7030A0"/>
                </a:solidFill>
                <a:latin typeface="Arial" panose="020B0604020202020204" pitchFamily="34" charset="0"/>
                <a:cs typeface="Arial" panose="020B0604020202020204" pitchFamily="34" charset="0"/>
                <a:hlinkClick r:id="rId3"/>
              </a:rPr>
              <a:t>www.perkinselearning.org</a:t>
            </a:r>
            <a:endParaRPr lang="en-US" sz="5100" dirty="0" smtClean="0">
              <a:solidFill>
                <a:srgbClr val="7030A0"/>
              </a:solidFill>
              <a:latin typeface="Arial" panose="020B0604020202020204" pitchFamily="34" charset="0"/>
              <a:cs typeface="Arial" panose="020B0604020202020204" pitchFamily="34" charset="0"/>
            </a:endParaRPr>
          </a:p>
          <a:p>
            <a:pPr marL="82296" indent="0">
              <a:buNone/>
            </a:pPr>
            <a:endParaRPr lang="en-US" sz="5100" dirty="0">
              <a:latin typeface="Arial" panose="020B0604020202020204" pitchFamily="34" charset="0"/>
              <a:cs typeface="Arial" panose="020B0604020202020204" pitchFamily="34" charset="0"/>
            </a:endParaRPr>
          </a:p>
          <a:p>
            <a:r>
              <a:rPr lang="en-US" sz="5100" dirty="0" smtClean="0">
                <a:latin typeface="Arial" panose="020B0604020202020204" pitchFamily="34" charset="0"/>
                <a:cs typeface="Arial" panose="020B0604020202020204" pitchFamily="34" charset="0"/>
              </a:rPr>
              <a:t>Helen </a:t>
            </a:r>
            <a:r>
              <a:rPr lang="en-US" sz="5100" dirty="0">
                <a:latin typeface="Arial" panose="020B0604020202020204" pitchFamily="34" charset="0"/>
                <a:cs typeface="Arial" panose="020B0604020202020204" pitchFamily="34" charset="0"/>
              </a:rPr>
              <a:t>Keller National Center for </a:t>
            </a:r>
            <a:r>
              <a:rPr lang="en-US" sz="5100" dirty="0" smtClean="0">
                <a:latin typeface="Arial" panose="020B0604020202020204" pitchFamily="34" charset="0"/>
                <a:cs typeface="Arial" panose="020B0604020202020204" pitchFamily="34" charset="0"/>
              </a:rPr>
              <a:t>Deaf blind </a:t>
            </a:r>
            <a:r>
              <a:rPr lang="en-US" sz="5100" dirty="0">
                <a:latin typeface="Arial" panose="020B0604020202020204" pitchFamily="34" charset="0"/>
                <a:cs typeface="Arial" panose="020B0604020202020204" pitchFamily="34" charset="0"/>
              </a:rPr>
              <a:t>Youth and Adults </a:t>
            </a:r>
            <a:endParaRPr lang="en-US" sz="5100" dirty="0" smtClean="0">
              <a:latin typeface="Arial" panose="020B0604020202020204" pitchFamily="34" charset="0"/>
              <a:cs typeface="Arial" panose="020B0604020202020204" pitchFamily="34" charset="0"/>
            </a:endParaRPr>
          </a:p>
          <a:p>
            <a:r>
              <a:rPr lang="en-US" sz="5100" dirty="0">
                <a:latin typeface="Arial" panose="020B0604020202020204" pitchFamily="34" charset="0"/>
                <a:cs typeface="Arial" panose="020B0604020202020204" pitchFamily="34" charset="0"/>
                <a:hlinkClick r:id="rId4"/>
              </a:rPr>
              <a:t>http://www.hknc.org</a:t>
            </a:r>
            <a:r>
              <a:rPr lang="en-US" sz="5100" dirty="0" smtClean="0">
                <a:latin typeface="Arial" panose="020B0604020202020204" pitchFamily="34" charset="0"/>
                <a:cs typeface="Arial" panose="020B0604020202020204" pitchFamily="34" charset="0"/>
                <a:hlinkClick r:id="rId4"/>
              </a:rPr>
              <a:t>/</a:t>
            </a:r>
            <a:endParaRPr lang="en-US" sz="5100" dirty="0" smtClean="0">
              <a:latin typeface="Arial" panose="020B0604020202020204" pitchFamily="34" charset="0"/>
              <a:cs typeface="Arial" panose="020B0604020202020204" pitchFamily="34" charset="0"/>
            </a:endParaRPr>
          </a:p>
          <a:p>
            <a:endParaRPr lang="en-US" sz="5100" dirty="0" smtClean="0">
              <a:latin typeface="Arial" panose="020B0604020202020204" pitchFamily="34" charset="0"/>
              <a:cs typeface="Arial" panose="020B0604020202020204" pitchFamily="34" charset="0"/>
            </a:endParaRPr>
          </a:p>
          <a:p>
            <a:r>
              <a:rPr lang="en-US" sz="5100" dirty="0" smtClean="0">
                <a:latin typeface="Arial" panose="020B0604020202020204" pitchFamily="34" charset="0"/>
                <a:cs typeface="Arial" panose="020B0604020202020204" pitchFamily="34" charset="0"/>
              </a:rPr>
              <a:t>American Foundation for the Blind</a:t>
            </a:r>
          </a:p>
          <a:p>
            <a:r>
              <a:rPr lang="en-US" sz="5100" dirty="0">
                <a:latin typeface="Arial" panose="020B0604020202020204" pitchFamily="34" charset="0"/>
                <a:cs typeface="Arial" panose="020B0604020202020204" pitchFamily="34" charset="0"/>
                <a:hlinkClick r:id="rId5"/>
              </a:rPr>
              <a:t>http://</a:t>
            </a:r>
            <a:r>
              <a:rPr lang="en-US" sz="5100" dirty="0" smtClean="0">
                <a:latin typeface="Arial" panose="020B0604020202020204" pitchFamily="34" charset="0"/>
                <a:cs typeface="Arial" panose="020B0604020202020204" pitchFamily="34" charset="0"/>
                <a:hlinkClick r:id="rId5"/>
              </a:rPr>
              <a:t>www.afb.org/default.aspx</a:t>
            </a:r>
            <a:endParaRPr lang="en-US" sz="5100" dirty="0" smtClean="0">
              <a:latin typeface="Arial" panose="020B0604020202020204" pitchFamily="34" charset="0"/>
              <a:cs typeface="Arial" panose="020B0604020202020204" pitchFamily="34" charset="0"/>
            </a:endParaRPr>
          </a:p>
          <a:p>
            <a:endParaRPr lang="en-US" sz="5100" dirty="0" smtClean="0">
              <a:latin typeface="Arial" panose="020B0604020202020204" pitchFamily="34" charset="0"/>
              <a:cs typeface="Arial" panose="020B0604020202020204" pitchFamily="34" charset="0"/>
            </a:endParaRPr>
          </a:p>
          <a:p>
            <a:r>
              <a:rPr lang="en-US" sz="5100" dirty="0" smtClean="0">
                <a:latin typeface="Arial" panose="020B0604020202020204" pitchFamily="34" charset="0"/>
                <a:cs typeface="Arial" panose="020B0604020202020204" pitchFamily="34" charset="0"/>
              </a:rPr>
              <a:t>National Consortium for Deaf blindness</a:t>
            </a:r>
          </a:p>
          <a:p>
            <a:r>
              <a:rPr lang="en-US" sz="5100" dirty="0" smtClean="0">
                <a:latin typeface="Arial" panose="020B0604020202020204" pitchFamily="34" charset="0"/>
                <a:cs typeface="Arial" panose="020B0604020202020204" pitchFamily="34" charset="0"/>
              </a:rPr>
              <a:t> </a:t>
            </a:r>
            <a:r>
              <a:rPr lang="en-US" sz="5100" dirty="0">
                <a:latin typeface="Arial" panose="020B0604020202020204" pitchFamily="34" charset="0"/>
                <a:cs typeface="Arial" panose="020B0604020202020204" pitchFamily="34" charset="0"/>
                <a:hlinkClick r:id="rId6"/>
              </a:rPr>
              <a:t>https://nationaldb.org</a:t>
            </a:r>
            <a:r>
              <a:rPr lang="en-US" sz="5100" dirty="0" smtClean="0">
                <a:latin typeface="Arial" panose="020B0604020202020204" pitchFamily="34" charset="0"/>
                <a:cs typeface="Arial" panose="020B0604020202020204" pitchFamily="34" charset="0"/>
                <a:hlinkClick r:id="rId6"/>
              </a:rPr>
              <a:t>/</a:t>
            </a:r>
            <a:endParaRPr lang="en-US" sz="5100" dirty="0" smtClean="0">
              <a:latin typeface="Arial" panose="020B0604020202020204" pitchFamily="34" charset="0"/>
              <a:cs typeface="Arial" panose="020B0604020202020204" pitchFamily="34" charset="0"/>
            </a:endParaRPr>
          </a:p>
          <a:p>
            <a:endParaRPr lang="en-US" sz="5100" dirty="0" smtClean="0">
              <a:latin typeface="Arial" panose="020B0604020202020204" pitchFamily="34" charset="0"/>
              <a:cs typeface="Arial" panose="020B0604020202020204" pitchFamily="34" charset="0"/>
            </a:endParaRPr>
          </a:p>
          <a:p>
            <a:pPr marL="82296" indent="0">
              <a:buNone/>
            </a:pPr>
            <a:endParaRPr lang="en-US" sz="2000" dirty="0" smtClean="0">
              <a:latin typeface="Arial" panose="020B0604020202020204" pitchFamily="34" charset="0"/>
              <a:cs typeface="Arial" panose="020B0604020202020204" pitchFamily="34" charset="0"/>
            </a:endParaRPr>
          </a:p>
          <a:p>
            <a:endParaRPr lang="en-US" sz="2000" dirty="0" smtClean="0"/>
          </a:p>
          <a:p>
            <a:pPr marL="82296" indent="0">
              <a:buNone/>
            </a:pPr>
            <a:endParaRPr lang="en-US" sz="2000" dirty="0"/>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23</a:t>
            </a:fld>
            <a:endParaRPr lang="en-US" dirty="0">
              <a:solidFill>
                <a:srgbClr val="FFC000"/>
              </a:solidFill>
            </a:endParaRPr>
          </a:p>
        </p:txBody>
      </p:sp>
    </p:spTree>
    <p:extLst>
      <p:ext uri="{BB962C8B-B14F-4D97-AF65-F5344CB8AC3E}">
        <p14:creationId xmlns:p14="http://schemas.microsoft.com/office/powerpoint/2010/main" val="1396443728"/>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7" name="click.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latin typeface="Arial" panose="020B0604020202020204" pitchFamily="34" charset="0"/>
                <a:cs typeface="Arial" panose="020B0604020202020204" pitchFamily="34" charset="0"/>
              </a:rPr>
              <a:t>Resources</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a:solidFill>
                <a:srgbClr val="00B0F0"/>
              </a:solidFill>
            </a:endParaRPr>
          </a:p>
          <a:p>
            <a:r>
              <a:rPr lang="en-US" dirty="0">
                <a:latin typeface="Arial" panose="020B0604020202020204" pitchFamily="34" charset="0"/>
                <a:cs typeface="Arial" panose="020B0604020202020204" pitchFamily="34" charset="0"/>
              </a:rPr>
              <a:t>American Association of the </a:t>
            </a:r>
            <a:r>
              <a:rPr lang="en-US" dirty="0" smtClean="0">
                <a:latin typeface="Arial" panose="020B0604020202020204" pitchFamily="34" charset="0"/>
                <a:cs typeface="Arial" panose="020B0604020202020204" pitchFamily="34" charset="0"/>
              </a:rPr>
              <a:t>Deaf-Blind </a:t>
            </a:r>
          </a:p>
          <a:p>
            <a:r>
              <a:rPr lang="en-US" dirty="0" smtClean="0">
                <a:solidFill>
                  <a:srgbClr val="0070C0"/>
                </a:solidFill>
                <a:latin typeface="Arial" panose="020B0604020202020204" pitchFamily="34" charset="0"/>
                <a:cs typeface="Arial" panose="020B0604020202020204" pitchFamily="34" charset="0"/>
                <a:hlinkClick r:id="rId3"/>
              </a:rPr>
              <a:t>http</a:t>
            </a:r>
            <a:r>
              <a:rPr lang="en-US" dirty="0">
                <a:solidFill>
                  <a:srgbClr val="0070C0"/>
                </a:solidFill>
                <a:latin typeface="Arial" panose="020B0604020202020204" pitchFamily="34" charset="0"/>
                <a:cs typeface="Arial" panose="020B0604020202020204" pitchFamily="34" charset="0"/>
                <a:hlinkClick r:id="rId3"/>
              </a:rPr>
              <a:t>://www.aadb.org/</a:t>
            </a:r>
            <a:endParaRPr lang="en-US" dirty="0">
              <a:solidFill>
                <a:srgbClr val="0070C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National Family Association for the Deaf </a:t>
            </a:r>
            <a:r>
              <a:rPr lang="en-US" dirty="0" smtClean="0">
                <a:latin typeface="Arial" panose="020B0604020202020204" pitchFamily="34" charset="0"/>
                <a:cs typeface="Arial" panose="020B0604020202020204" pitchFamily="34" charset="0"/>
              </a:rPr>
              <a:t>blind</a:t>
            </a:r>
          </a:p>
          <a:p>
            <a:r>
              <a:rPr lang="en-US" dirty="0" smtClean="0">
                <a:solidFill>
                  <a:schemeClr val="tx2">
                    <a:lumMod val="75000"/>
                  </a:schemeClr>
                </a:solidFill>
                <a:latin typeface="Arial" panose="020B0604020202020204" pitchFamily="34" charset="0"/>
                <a:cs typeface="Arial" panose="020B0604020202020204" pitchFamily="34" charset="0"/>
              </a:rPr>
              <a:t> </a:t>
            </a:r>
            <a:r>
              <a:rPr lang="en-US" dirty="0" smtClean="0">
                <a:solidFill>
                  <a:srgbClr val="00B0F0"/>
                </a:solidFill>
                <a:latin typeface="Arial" panose="020B0604020202020204" pitchFamily="34" charset="0"/>
                <a:cs typeface="Arial" panose="020B0604020202020204" pitchFamily="34" charset="0"/>
                <a:hlinkClick r:id="rId4"/>
              </a:rPr>
              <a:t>http</a:t>
            </a:r>
            <a:r>
              <a:rPr lang="en-US" dirty="0">
                <a:solidFill>
                  <a:srgbClr val="00B0F0"/>
                </a:solidFill>
                <a:latin typeface="Arial" panose="020B0604020202020204" pitchFamily="34" charset="0"/>
                <a:cs typeface="Arial" panose="020B0604020202020204" pitchFamily="34" charset="0"/>
                <a:hlinkClick r:id="rId4"/>
              </a:rPr>
              <a:t>://nfadb.org/</a:t>
            </a:r>
            <a:endParaRPr lang="en-US" dirty="0">
              <a:solidFill>
                <a:srgbClr val="00B0F0"/>
              </a:solidFill>
              <a:latin typeface="Arial" panose="020B0604020202020204" pitchFamily="34" charset="0"/>
              <a:cs typeface="Arial" panose="020B0604020202020204" pitchFamily="34" charset="0"/>
            </a:endParaRPr>
          </a:p>
          <a:p>
            <a:pPr marL="82296" indent="0">
              <a:buNone/>
            </a:pPr>
            <a:endParaRPr lang="en-US" dirty="0"/>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24</a:t>
            </a:fld>
            <a:endParaRPr lang="en-US" dirty="0">
              <a:solidFill>
                <a:srgbClr val="FFC000"/>
              </a:solidFill>
            </a:endParaRPr>
          </a:p>
        </p:txBody>
      </p:sp>
    </p:spTree>
    <p:extLst>
      <p:ext uri="{BB962C8B-B14F-4D97-AF65-F5344CB8AC3E}">
        <p14:creationId xmlns:p14="http://schemas.microsoft.com/office/powerpoint/2010/main" val="4051796308"/>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886896" y="457200"/>
            <a:ext cx="2743200" cy="5486400"/>
          </a:xfrm>
        </p:spPr>
        <p:txBody>
          <a:bodyPr/>
          <a:lstStyle/>
          <a:p>
            <a:r>
              <a:rPr lang="en-US" sz="2400" dirty="0">
                <a:solidFill>
                  <a:srgbClr val="FFC000"/>
                </a:solidFill>
                <a:latin typeface="Arial" panose="020B0604020202020204" pitchFamily="34" charset="0"/>
                <a:cs typeface="Arial" panose="020B0604020202020204" pitchFamily="34" charset="0"/>
              </a:rPr>
              <a:t>Once I knew only darkness and stillness... my life was without past or future... but a little word from the fingers of another fell into my hand that clutched at emptiness, and my heart leaped to the rapture of living.</a:t>
            </a:r>
          </a:p>
        </p:txBody>
      </p:sp>
      <p:pic>
        <p:nvPicPr>
          <p:cNvPr id="7" name="Picture Placeholder 6" descr="This is in honor of Helen Keller, my hero." title="Honoring Helen Kelle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half" idx="2"/>
          </p:nvPr>
        </p:nvSpPr>
        <p:spPr/>
        <p:txBody>
          <a:bodyPr>
            <a:normAutofit/>
          </a:bodyPr>
          <a:lstStyle/>
          <a:p>
            <a:pPr algn="ctr"/>
            <a:r>
              <a:rPr lang="en-US" sz="2800" b="1" dirty="0" smtClean="0">
                <a:solidFill>
                  <a:srgbClr val="FFC000"/>
                </a:solidFill>
              </a:rPr>
              <a:t>Helen </a:t>
            </a:r>
            <a:r>
              <a:rPr lang="en-US" sz="2800" b="1" dirty="0" smtClean="0">
                <a:solidFill>
                  <a:srgbClr val="FFC000"/>
                </a:solidFill>
                <a:latin typeface="Arial" panose="020B0604020202020204" pitchFamily="34" charset="0"/>
                <a:cs typeface="Arial" panose="020B0604020202020204" pitchFamily="34" charset="0"/>
              </a:rPr>
              <a:t>Keller</a:t>
            </a:r>
            <a:endParaRPr lang="en-US" sz="2800" b="1" dirty="0">
              <a:solidFill>
                <a:srgbClr val="FFC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25</a:t>
            </a:fld>
            <a:endParaRPr lang="en-US" dirty="0">
              <a:solidFill>
                <a:srgbClr val="FFC000"/>
              </a:solidFill>
            </a:endParaRPr>
          </a:p>
        </p:txBody>
      </p:sp>
    </p:spTree>
    <p:extLst>
      <p:ext uri="{BB962C8B-B14F-4D97-AF65-F5344CB8AC3E}">
        <p14:creationId xmlns:p14="http://schemas.microsoft.com/office/powerpoint/2010/main" val="2993021873"/>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latin typeface="Arial" panose="020B0604020202020204" pitchFamily="34" charset="0"/>
                <a:cs typeface="Arial" panose="020B0604020202020204" pitchFamily="34" charset="0"/>
              </a:rPr>
              <a:t>Communication</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Communication is the process </a:t>
            </a:r>
            <a:r>
              <a:rPr lang="en-US" dirty="0" smtClean="0">
                <a:latin typeface="Arial" panose="020B0604020202020204" pitchFamily="34" charset="0"/>
                <a:cs typeface="Arial" panose="020B0604020202020204" pitchFamily="34" charset="0"/>
              </a:rPr>
              <a:t>of exchanging </a:t>
            </a:r>
            <a:r>
              <a:rPr lang="en-US" dirty="0">
                <a:latin typeface="Arial" panose="020B0604020202020204" pitchFamily="34" charset="0"/>
                <a:cs typeface="Arial" panose="020B0604020202020204" pitchFamily="34" charset="0"/>
              </a:rPr>
              <a:t>information. </a:t>
            </a:r>
            <a:r>
              <a:rPr lang="en-US" dirty="0" smtClean="0">
                <a:latin typeface="Arial" panose="020B0604020202020204" pitchFamily="34" charset="0"/>
                <a:cs typeface="Arial" panose="020B0604020202020204" pitchFamily="34" charset="0"/>
              </a:rPr>
              <a:t> It </a:t>
            </a:r>
            <a:r>
              <a:rPr lang="en-US" dirty="0">
                <a:latin typeface="Arial" panose="020B0604020202020204" pitchFamily="34" charset="0"/>
                <a:cs typeface="Arial" panose="020B0604020202020204" pitchFamily="34" charset="0"/>
              </a:rPr>
              <a:t>is </a:t>
            </a:r>
            <a:r>
              <a:rPr lang="en-US" dirty="0" smtClean="0">
                <a:latin typeface="Arial" panose="020B0604020202020204" pitchFamily="34" charset="0"/>
                <a:cs typeface="Arial" panose="020B0604020202020204" pitchFamily="34" charset="0"/>
              </a:rPr>
              <a:t>the way </a:t>
            </a:r>
            <a:r>
              <a:rPr lang="en-US" dirty="0">
                <a:latin typeface="Arial" panose="020B0604020202020204" pitchFamily="34" charset="0"/>
                <a:cs typeface="Arial" panose="020B0604020202020204" pitchFamily="34" charset="0"/>
              </a:rPr>
              <a:t>we share our knowledge, needs</a:t>
            </a:r>
            <a:r>
              <a:rPr lang="en-US" dirty="0" smtClean="0">
                <a:latin typeface="Arial" panose="020B0604020202020204" pitchFamily="34" charset="0"/>
                <a:cs typeface="Arial" panose="020B0604020202020204" pitchFamily="34" charset="0"/>
              </a:rPr>
              <a:t>, wishes</a:t>
            </a:r>
            <a:r>
              <a:rPr lang="en-US" dirty="0">
                <a:latin typeface="Arial" panose="020B0604020202020204" pitchFamily="34" charset="0"/>
                <a:cs typeface="Arial" panose="020B0604020202020204" pitchFamily="34" charset="0"/>
              </a:rPr>
              <a:t>, and feelings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Individuals </a:t>
            </a:r>
            <a:r>
              <a:rPr lang="en-US" dirty="0">
                <a:latin typeface="Arial" panose="020B0604020202020204" pitchFamily="34" charset="0"/>
                <a:cs typeface="Arial" panose="020B0604020202020204" pitchFamily="34" charset="0"/>
              </a:rPr>
              <a:t>with vision and hearing loss may show communication skills in many ways. This communication may take the form of body movement, gestures, facial expressions, vocalizing, use of objects or people, pointing to pictures, or more formal systems.</a:t>
            </a:r>
            <a:endParaRPr lang="en-US" dirty="0" smtClean="0">
              <a:latin typeface="Arial" panose="020B0604020202020204" pitchFamily="34" charset="0"/>
              <a:cs typeface="Arial" panose="020B0604020202020204" pitchFamily="34" charset="0"/>
            </a:endParaRPr>
          </a:p>
          <a:p>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3</a:t>
            </a:fld>
            <a:endParaRPr lang="en-US" dirty="0">
              <a:solidFill>
                <a:srgbClr val="FFC000"/>
              </a:solidFill>
            </a:endParaRPr>
          </a:p>
        </p:txBody>
      </p:sp>
    </p:spTree>
    <p:extLst>
      <p:ext uri="{BB962C8B-B14F-4D97-AF65-F5344CB8AC3E}">
        <p14:creationId xmlns:p14="http://schemas.microsoft.com/office/powerpoint/2010/main" val="1276249228"/>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C000"/>
                </a:solidFill>
                <a:latin typeface="Arial" panose="020B0604020202020204" pitchFamily="34" charset="0"/>
                <a:cs typeface="Arial" panose="020B0604020202020204" pitchFamily="34" charset="0"/>
              </a:rPr>
              <a:t>Meaningful Communication</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82296" indent="0">
              <a:buNone/>
            </a:pPr>
            <a:r>
              <a:rPr lang="en-US" sz="3600" dirty="0" smtClean="0">
                <a:latin typeface="Arial" panose="020B0604020202020204" pitchFamily="34" charset="0"/>
                <a:cs typeface="Arial" panose="020B0604020202020204" pitchFamily="34" charset="0"/>
              </a:rPr>
              <a:t>The </a:t>
            </a:r>
            <a:r>
              <a:rPr lang="en-US" sz="3600" dirty="0">
                <a:latin typeface="Arial" panose="020B0604020202020204" pitchFamily="34" charset="0"/>
                <a:cs typeface="Arial" panose="020B0604020202020204" pitchFamily="34" charset="0"/>
              </a:rPr>
              <a:t>most fundamental aspect of communication is based on a child’s bond with their </a:t>
            </a:r>
            <a:r>
              <a:rPr lang="en-US" sz="3600" dirty="0" smtClean="0">
                <a:latin typeface="Arial" panose="020B0604020202020204" pitchFamily="34" charset="0"/>
                <a:cs typeface="Arial" panose="020B0604020202020204" pitchFamily="34" charset="0"/>
              </a:rPr>
              <a:t>caregiver.</a:t>
            </a:r>
          </a:p>
          <a:p>
            <a:pPr marL="82296" indent="0">
              <a:buNone/>
            </a:pPr>
            <a:endParaRPr lang="en-US" sz="3600" dirty="0" smtClean="0"/>
          </a:p>
        </p:txBody>
      </p:sp>
      <p:pic>
        <p:nvPicPr>
          <p:cNvPr id="1026" name="Picture 2" descr="This picture of the mother and child shows not only the loving bond being formed between the two, but the beginning of true, meaningful communication." title="Picture of mother and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29000"/>
            <a:ext cx="3276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4</a:t>
            </a:fld>
            <a:endParaRPr lang="en-US" dirty="0">
              <a:solidFill>
                <a:srgbClr val="FFC000"/>
              </a:solidFill>
            </a:endParaRPr>
          </a:p>
        </p:txBody>
      </p:sp>
    </p:spTree>
    <p:extLst>
      <p:ext uri="{BB962C8B-B14F-4D97-AF65-F5344CB8AC3E}">
        <p14:creationId xmlns:p14="http://schemas.microsoft.com/office/powerpoint/2010/main" val="3496553693"/>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solidFill>
                  <a:srgbClr val="FFC000"/>
                </a:solidFill>
                <a:latin typeface="Arial" panose="020B0604020202020204" pitchFamily="34" charset="0"/>
                <a:cs typeface="Arial" panose="020B0604020202020204" pitchFamily="34" charset="0"/>
              </a:rPr>
              <a:t>Effective Communication with children who are deaf-blind begins when… </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35608" y="2057400"/>
            <a:ext cx="7498080" cy="4191000"/>
          </a:xfrm>
        </p:spPr>
        <p:txBody>
          <a:bodyPr>
            <a:normAutofit/>
          </a:bodyPr>
          <a:lstStyle/>
          <a:p>
            <a:pPr marL="82296" indent="0">
              <a:buNone/>
            </a:pPr>
            <a:endParaRPr lang="en-US" dirty="0" smtClean="0"/>
          </a:p>
          <a:p>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emotional attachments of young or developmentally young </a:t>
            </a:r>
            <a:r>
              <a:rPr lang="en-US" sz="2800" dirty="0" smtClean="0">
                <a:latin typeface="Arial" panose="020B0604020202020204" pitchFamily="34" charset="0"/>
                <a:cs typeface="Arial" panose="020B0604020202020204" pitchFamily="34" charset="0"/>
              </a:rPr>
              <a:t>children begin when they show preferences for a particular familiar person. They tend to seek proximity to those people, especially in times of distress, and they have the ability to use familiar adults </a:t>
            </a:r>
            <a:r>
              <a:rPr lang="en-US" sz="2800" dirty="0">
                <a:latin typeface="Arial" panose="020B0604020202020204" pitchFamily="34" charset="0"/>
                <a:cs typeface="Arial" panose="020B0604020202020204" pitchFamily="34" charset="0"/>
              </a:rPr>
              <a:t>as a secure base from which to explore the environment.</a:t>
            </a: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5</a:t>
            </a:fld>
            <a:endParaRPr lang="en-US" dirty="0">
              <a:solidFill>
                <a:srgbClr val="FFC000"/>
              </a:solidFill>
            </a:endParaRPr>
          </a:p>
        </p:txBody>
      </p:sp>
    </p:spTree>
    <p:extLst>
      <p:ext uri="{BB962C8B-B14F-4D97-AF65-F5344CB8AC3E}">
        <p14:creationId xmlns:p14="http://schemas.microsoft.com/office/powerpoint/2010/main" val="286082300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011362"/>
          </a:xfrm>
        </p:spPr>
        <p:txBody>
          <a:bodyPr>
            <a:normAutofit fontScale="90000"/>
          </a:bodyPr>
          <a:lstStyle/>
          <a:p>
            <a:pPr algn="ctr"/>
            <a:r>
              <a:rPr lang="en-US" dirty="0" smtClean="0">
                <a:solidFill>
                  <a:srgbClr val="FFC000"/>
                </a:solidFill>
                <a:latin typeface="Arial" panose="020B0604020202020204" pitchFamily="34" charset="0"/>
                <a:cs typeface="Arial" panose="020B0604020202020204" pitchFamily="34" charset="0"/>
              </a:rPr>
              <a:t>Hearing Loss, Visual </a:t>
            </a:r>
            <a:r>
              <a:rPr lang="en-US" dirty="0">
                <a:solidFill>
                  <a:srgbClr val="FFC000"/>
                </a:solidFill>
                <a:latin typeface="Arial" panose="020B0604020202020204" pitchFamily="34" charset="0"/>
                <a:cs typeface="Arial" panose="020B0604020202020204" pitchFamily="34" charset="0"/>
              </a:rPr>
              <a:t>I</a:t>
            </a:r>
            <a:r>
              <a:rPr lang="en-US" dirty="0" smtClean="0">
                <a:solidFill>
                  <a:srgbClr val="FFC000"/>
                </a:solidFill>
                <a:latin typeface="Arial" panose="020B0604020202020204" pitchFamily="34" charset="0"/>
                <a:cs typeface="Arial" panose="020B0604020202020204" pitchFamily="34" charset="0"/>
              </a:rPr>
              <a:t>mpairments and  Communication</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35608" y="1828800"/>
            <a:ext cx="7498080" cy="4419600"/>
          </a:xfrm>
        </p:spPr>
        <p:txBody>
          <a:bodyPr>
            <a:normAutofit/>
          </a:bodyPr>
          <a:lstStyle/>
          <a:p>
            <a:endParaRPr lang="en-US" dirty="0" smtClean="0"/>
          </a:p>
          <a:p>
            <a:r>
              <a:rPr lang="en-US" dirty="0" smtClean="0">
                <a:latin typeface="Arial" panose="020B0604020202020204" pitchFamily="34" charset="0"/>
                <a:cs typeface="Arial" panose="020B0604020202020204" pitchFamily="34" charset="0"/>
              </a:rPr>
              <a:t>When a child </a:t>
            </a:r>
            <a:r>
              <a:rPr lang="en-US" dirty="0">
                <a:latin typeface="Arial" panose="020B0604020202020204" pitchFamily="34" charset="0"/>
                <a:cs typeface="Arial" panose="020B0604020202020204" pitchFamily="34" charset="0"/>
              </a:rPr>
              <a:t>has both a visual impairment and hearing </a:t>
            </a:r>
            <a:r>
              <a:rPr lang="en-US" dirty="0" smtClean="0">
                <a:latin typeface="Arial" panose="020B0604020202020204" pitchFamily="34" charset="0"/>
                <a:cs typeface="Arial" panose="020B0604020202020204" pitchFamily="34" charset="0"/>
              </a:rPr>
              <a:t>loss, </a:t>
            </a:r>
            <a:r>
              <a:rPr lang="en-US" dirty="0">
                <a:latin typeface="Arial" panose="020B0604020202020204" pitchFamily="34" charset="0"/>
                <a:cs typeface="Arial" panose="020B0604020202020204" pitchFamily="34" charset="0"/>
              </a:rPr>
              <a:t>it may be more difficult to understand what </a:t>
            </a:r>
            <a:r>
              <a:rPr lang="en-US" dirty="0" smtClean="0">
                <a:latin typeface="Arial" panose="020B0604020202020204" pitchFamily="34" charset="0"/>
                <a:cs typeface="Arial" panose="020B0604020202020204" pitchFamily="34" charset="0"/>
              </a:rPr>
              <a:t>she/he </a:t>
            </a:r>
            <a:r>
              <a:rPr lang="en-US" dirty="0">
                <a:latin typeface="Arial" panose="020B0604020202020204" pitchFamily="34" charset="0"/>
                <a:cs typeface="Arial" panose="020B0604020202020204" pitchFamily="34" charset="0"/>
              </a:rPr>
              <a:t>is trying to tell you and you </a:t>
            </a:r>
            <a:r>
              <a:rPr lang="en-US" dirty="0" smtClean="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be </a:t>
            </a:r>
            <a:r>
              <a:rPr lang="en-US" dirty="0" smtClean="0">
                <a:latin typeface="Arial" panose="020B0604020202020204" pitchFamily="34" charset="0"/>
                <a:cs typeface="Arial" panose="020B0604020202020204" pitchFamily="34" charset="0"/>
              </a:rPr>
              <a:t>unsure </a:t>
            </a:r>
            <a:r>
              <a:rPr lang="en-US" dirty="0">
                <a:latin typeface="Arial" panose="020B0604020202020204" pitchFamily="34" charset="0"/>
                <a:cs typeface="Arial" panose="020B0604020202020204" pitchFamily="34" charset="0"/>
              </a:rPr>
              <a:t>how you can best communicate and interact with </a:t>
            </a:r>
            <a:r>
              <a:rPr lang="en-US" dirty="0" smtClean="0">
                <a:latin typeface="Arial" panose="020B0604020202020204" pitchFamily="34" charset="0"/>
                <a:cs typeface="Arial" panose="020B0604020202020204" pitchFamily="34" charset="0"/>
              </a:rPr>
              <a:t>him/her</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6</a:t>
            </a:fld>
            <a:endParaRPr lang="en-US" dirty="0">
              <a:solidFill>
                <a:srgbClr val="FFC000"/>
              </a:solidFill>
            </a:endParaRPr>
          </a:p>
        </p:txBody>
      </p:sp>
    </p:spTree>
    <p:extLst>
      <p:ext uri="{BB962C8B-B14F-4D97-AF65-F5344CB8AC3E}">
        <p14:creationId xmlns:p14="http://schemas.microsoft.com/office/powerpoint/2010/main" val="3444954123"/>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 </a:t>
            </a:r>
            <a:r>
              <a:rPr lang="en-US" dirty="0" smtClean="0">
                <a:solidFill>
                  <a:srgbClr val="FFC000"/>
                </a:solidFill>
                <a:latin typeface="Arial" panose="020B0604020202020204" pitchFamily="34" charset="0"/>
                <a:cs typeface="Arial" panose="020B0604020202020204" pitchFamily="34" charset="0"/>
              </a:rPr>
              <a:t>Perspectives</a:t>
            </a:r>
            <a:endParaRPr lang="en-US"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9200" y="1295400"/>
            <a:ext cx="7498080" cy="4800600"/>
          </a:xfrm>
        </p:spPr>
        <p:txBody>
          <a:bodyPr>
            <a:normAutofit/>
          </a:bodyPr>
          <a:lstStyle/>
          <a:p>
            <a:pPr marL="82296" indent="0">
              <a:buNone/>
            </a:pPr>
            <a:endParaRPr lang="en-US" sz="3000" dirty="0" smtClean="0"/>
          </a:p>
          <a:p>
            <a:pPr marL="82296" indent="0">
              <a:buNone/>
            </a:pPr>
            <a:r>
              <a:rPr lang="en-US" sz="3000" dirty="0" smtClean="0">
                <a:latin typeface="Arial" panose="020B0604020202020204" pitchFamily="34" charset="0"/>
                <a:cs typeface="Arial" panose="020B0604020202020204" pitchFamily="34" charset="0"/>
              </a:rPr>
              <a:t>Professionals and families </a:t>
            </a:r>
            <a:r>
              <a:rPr lang="en-US" sz="3000" dirty="0">
                <a:latin typeface="Arial" panose="020B0604020202020204" pitchFamily="34" charset="0"/>
                <a:cs typeface="Arial" panose="020B0604020202020204" pitchFamily="34" charset="0"/>
              </a:rPr>
              <a:t>need to gain an understanding of various </a:t>
            </a:r>
            <a:r>
              <a:rPr lang="en-US" sz="3000" dirty="0" smtClean="0">
                <a:latin typeface="Arial" panose="020B0604020202020204" pitchFamily="34" charset="0"/>
                <a:cs typeface="Arial" panose="020B0604020202020204" pitchFamily="34" charset="0"/>
              </a:rPr>
              <a:t>communication techniques</a:t>
            </a:r>
            <a:r>
              <a:rPr lang="en-US" sz="3000" dirty="0">
                <a:latin typeface="Arial" panose="020B0604020202020204" pitchFamily="34" charset="0"/>
                <a:cs typeface="Arial" panose="020B0604020202020204" pitchFamily="34" charset="0"/>
              </a:rPr>
              <a:t>, strategies and modes in order to give </a:t>
            </a: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child an individualized </a:t>
            </a:r>
            <a:r>
              <a:rPr lang="en-US" sz="3000" dirty="0" smtClean="0">
                <a:latin typeface="Arial" panose="020B0604020202020204" pitchFamily="34" charset="0"/>
                <a:cs typeface="Arial" panose="020B0604020202020204" pitchFamily="34" charset="0"/>
              </a:rPr>
              <a:t>and appropriate </a:t>
            </a:r>
            <a:r>
              <a:rPr lang="en-US" sz="3000" dirty="0">
                <a:latin typeface="Arial" panose="020B0604020202020204" pitchFamily="34" charset="0"/>
                <a:cs typeface="Arial" panose="020B0604020202020204" pitchFamily="34" charset="0"/>
              </a:rPr>
              <a:t>communication system that reflects the child's assessed needs </a:t>
            </a:r>
            <a:r>
              <a:rPr lang="en-US" sz="3000" dirty="0" smtClean="0">
                <a:latin typeface="Arial" panose="020B0604020202020204" pitchFamily="34" charset="0"/>
                <a:cs typeface="Arial" panose="020B0604020202020204" pitchFamily="34" charset="0"/>
              </a:rPr>
              <a:t>and respects </a:t>
            </a:r>
            <a:r>
              <a:rPr lang="en-US" sz="3000" dirty="0">
                <a:latin typeface="Arial" panose="020B0604020202020204" pitchFamily="34" charset="0"/>
                <a:cs typeface="Arial" panose="020B0604020202020204" pitchFamily="34" charset="0"/>
              </a:rPr>
              <a:t>the family's choice</a:t>
            </a:r>
            <a:r>
              <a:rPr lang="en-US" sz="3000"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FB4F514-D924-44EF-B8F5-74D92B6F6A71}" type="slidenum">
              <a:rPr lang="en-US" smtClean="0">
                <a:solidFill>
                  <a:srgbClr val="FFC000"/>
                </a:solidFill>
              </a:rPr>
              <a:t>7</a:t>
            </a:fld>
            <a:endParaRPr lang="en-US" dirty="0">
              <a:solidFill>
                <a:srgbClr val="FFC000"/>
              </a:solidFill>
            </a:endParaRPr>
          </a:p>
        </p:txBody>
      </p:sp>
    </p:spTree>
    <p:extLst>
      <p:ext uri="{BB962C8B-B14F-4D97-AF65-F5344CB8AC3E}">
        <p14:creationId xmlns:p14="http://schemas.microsoft.com/office/powerpoint/2010/main" val="3477444280"/>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C000"/>
                </a:solidFill>
              </a:rPr>
              <a:t>Continuing Perspectives</a:t>
            </a:r>
            <a:endParaRPr lang="en-US" dirty="0">
              <a:solidFill>
                <a:srgbClr val="FFC000"/>
              </a:solidFill>
            </a:endParaRPr>
          </a:p>
        </p:txBody>
      </p:sp>
      <p:sp>
        <p:nvSpPr>
          <p:cNvPr id="3" name="Content Placeholder 2"/>
          <p:cNvSpPr>
            <a:spLocks noGrp="1"/>
          </p:cNvSpPr>
          <p:nvPr>
            <p:ph idx="1"/>
          </p:nvPr>
        </p:nvSpPr>
        <p:spPr/>
        <p:txBody>
          <a:bodyPr/>
          <a:lstStyle/>
          <a:p>
            <a:pPr marL="82296" indent="0">
              <a:buNone/>
            </a:pPr>
            <a:endParaRPr lang="en-US" dirty="0" smtClean="0">
              <a:latin typeface="Arial" panose="020B0604020202020204" pitchFamily="34" charset="0"/>
              <a:cs typeface="Arial" panose="020B0604020202020204" pitchFamily="34" charset="0"/>
            </a:endParaRPr>
          </a:p>
          <a:p>
            <a:pPr marL="82296" indent="0">
              <a:buNone/>
            </a:pPr>
            <a:r>
              <a:rPr lang="en-US" sz="2400" dirty="0" smtClean="0">
                <a:latin typeface="Arial" panose="020B0604020202020204" pitchFamily="34" charset="0"/>
                <a:cs typeface="Arial" panose="020B0604020202020204" pitchFamily="34" charset="0"/>
              </a:rPr>
              <a:t>Children </a:t>
            </a:r>
            <a:r>
              <a:rPr lang="en-US" sz="2400" dirty="0">
                <a:latin typeface="Arial" panose="020B0604020202020204" pitchFamily="34" charset="0"/>
                <a:cs typeface="Arial" panose="020B0604020202020204" pitchFamily="34" charset="0"/>
              </a:rPr>
              <a:t>should be provided with multiple communication approaches including, speech, total communication, sign language, pictures and augmentative communication methods in both home and school environments. </a:t>
            </a:r>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8</a:t>
            </a:fld>
            <a:endParaRPr lang="en-US" dirty="0">
              <a:solidFill>
                <a:srgbClr val="FFC000"/>
              </a:solidFill>
            </a:endParaRPr>
          </a:p>
        </p:txBody>
      </p:sp>
      <p:pic>
        <p:nvPicPr>
          <p:cNvPr id="1028" name="Picture 4" descr="http://ts2.mm.bing.net/th?id=HN.608015619519349115&amp;pid=1.7&#10;&#10;These pictures provide examples of a manual language, augmentative communcation, and picture communication." title="Pictures of modes of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38600"/>
            <a:ext cx="2209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echforltc.org/Product_Images/comm48.jpg&#10;&#10;This is a picture of an augmentative device for communication." title="Augmentative Dev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267200"/>
            <a:ext cx="1905000" cy="14811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idgit.com/products/tobii/symbolsboard.gif&#10;&#10;This is an example of a picture communication system." title="Picture Communi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995799"/>
            <a:ext cx="2562225" cy="206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446031"/>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6"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FC000"/>
                </a:solidFill>
              </a:rPr>
              <a:t>Understanding What Works</a:t>
            </a:r>
            <a:endParaRPr lang="en-US" dirty="0">
              <a:solidFill>
                <a:srgbClr val="FFC000"/>
              </a:solidFill>
            </a:endParaRPr>
          </a:p>
        </p:txBody>
      </p:sp>
      <p:sp>
        <p:nvSpPr>
          <p:cNvPr id="3" name="Content Placeholder 2"/>
          <p:cNvSpPr>
            <a:spLocks noGrp="1"/>
          </p:cNvSpPr>
          <p:nvPr>
            <p:ph idx="1"/>
          </p:nvPr>
        </p:nvSpPr>
        <p:spPr/>
        <p:txBody>
          <a:bodyPr/>
          <a:lstStyle/>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Professional </a:t>
            </a:r>
            <a:r>
              <a:rPr lang="en-US" sz="2800" dirty="0">
                <a:latin typeface="Arial" panose="020B0604020202020204" pitchFamily="34" charset="0"/>
                <a:cs typeface="Arial" panose="020B0604020202020204" pitchFamily="34" charset="0"/>
              </a:rPr>
              <a:t>service providers must understand that all behavior has a communicative function and should not be a "problem." Children who are deaf-blind should have the opportunity to express their needs and frustrations without being judged. </a:t>
            </a:r>
          </a:p>
          <a:p>
            <a:endParaRPr lang="en-US" dirty="0"/>
          </a:p>
        </p:txBody>
      </p:sp>
      <p:sp>
        <p:nvSpPr>
          <p:cNvPr id="2" name="Slide Number Placeholder 1"/>
          <p:cNvSpPr>
            <a:spLocks noGrp="1"/>
          </p:cNvSpPr>
          <p:nvPr>
            <p:ph type="sldNum" sz="quarter" idx="12"/>
          </p:nvPr>
        </p:nvSpPr>
        <p:spPr/>
        <p:txBody>
          <a:bodyPr/>
          <a:lstStyle/>
          <a:p>
            <a:fld id="{7FB4F514-D924-44EF-B8F5-74D92B6F6A71}" type="slidenum">
              <a:rPr lang="en-US" smtClean="0">
                <a:solidFill>
                  <a:srgbClr val="FFC000"/>
                </a:solidFill>
              </a:rPr>
              <a:t>9</a:t>
            </a:fld>
            <a:endParaRPr lang="en-US" dirty="0">
              <a:solidFill>
                <a:srgbClr val="FFC000"/>
              </a:solidFill>
            </a:endParaRPr>
          </a:p>
        </p:txBody>
      </p:sp>
    </p:spTree>
    <p:extLst>
      <p:ext uri="{BB962C8B-B14F-4D97-AF65-F5344CB8AC3E}">
        <p14:creationId xmlns:p14="http://schemas.microsoft.com/office/powerpoint/2010/main" val="3355771674"/>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3" name="click.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3223</TotalTime>
  <Words>1040</Words>
  <Application>Microsoft Office PowerPoint</Application>
  <PresentationFormat>On-screen Show (4:3)</PresentationFormat>
  <Paragraphs>161</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 MT</vt:lpstr>
      <vt:lpstr>Verdana</vt:lpstr>
      <vt:lpstr>Wingdings 2</vt:lpstr>
      <vt:lpstr>Solstice</vt:lpstr>
      <vt:lpstr>Communication for Children who are Deaf- blind:  An Overview of the Early Years</vt:lpstr>
      <vt:lpstr>Deaf-Blindness</vt:lpstr>
      <vt:lpstr>Communication</vt:lpstr>
      <vt:lpstr>Meaningful Communication</vt:lpstr>
      <vt:lpstr> Effective Communication with children who are deaf-blind begins when… </vt:lpstr>
      <vt:lpstr>Hearing Loss, Visual Impairments and  Communication</vt:lpstr>
      <vt:lpstr> Perspectives</vt:lpstr>
      <vt:lpstr>Continuing Perspectives</vt:lpstr>
      <vt:lpstr>Understanding What Works</vt:lpstr>
      <vt:lpstr>Communication Facilitation</vt:lpstr>
      <vt:lpstr>Training Sessions</vt:lpstr>
      <vt:lpstr>Response Time</vt:lpstr>
      <vt:lpstr>Ways to Develop Effective Communication</vt:lpstr>
      <vt:lpstr>Behaviors</vt:lpstr>
      <vt:lpstr>Pre-Symbolic </vt:lpstr>
      <vt:lpstr>As The Child Grows, Communication Changes..</vt:lpstr>
      <vt:lpstr>Abstract Symbols</vt:lpstr>
      <vt:lpstr> Elements of a Good Conversation</vt:lpstr>
      <vt:lpstr>Teaching Effective Communication</vt:lpstr>
      <vt:lpstr>Modes of Communication </vt:lpstr>
      <vt:lpstr>More Modes of Communication</vt:lpstr>
      <vt:lpstr>Service Providers</vt:lpstr>
      <vt:lpstr> Resources </vt:lpstr>
      <vt:lpstr>Resources</vt:lpstr>
      <vt:lpstr>Once I knew only darkness and stillness... my life was without past or future... but a little word from the fingers of another fell into my hand that clutched at emptiness, and my heart leaped to the rapture of living.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dc:creator>
  <cp:lastModifiedBy>user</cp:lastModifiedBy>
  <cp:revision>102</cp:revision>
  <dcterms:created xsi:type="dcterms:W3CDTF">2013-11-09T19:15:35Z</dcterms:created>
  <dcterms:modified xsi:type="dcterms:W3CDTF">2021-02-08T20:14:10Z</dcterms:modified>
</cp:coreProperties>
</file>